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Lst>
  <p:notesMasterIdLst>
    <p:notesMasterId r:id="rId19"/>
  </p:notesMasterIdLst>
  <p:sldIdLst>
    <p:sldId id="256" r:id="rId6"/>
    <p:sldId id="270" r:id="rId7"/>
    <p:sldId id="278" r:id="rId8"/>
    <p:sldId id="279" r:id="rId9"/>
    <p:sldId id="281" r:id="rId10"/>
    <p:sldId id="284" r:id="rId11"/>
    <p:sldId id="285" r:id="rId12"/>
    <p:sldId id="276" r:id="rId13"/>
    <p:sldId id="282" r:id="rId14"/>
    <p:sldId id="272" r:id="rId15"/>
    <p:sldId id="273" r:id="rId16"/>
    <p:sldId id="274" r:id="rId17"/>
    <p:sldId id="269" r:id="rId18"/>
  </p:sldIdLst>
  <p:sldSz cx="12192000" cy="6858000"/>
  <p:notesSz cx="6858000" cy="10191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018" autoAdjust="0"/>
  </p:normalViewPr>
  <p:slideViewPr>
    <p:cSldViewPr snapToGrid="0">
      <p:cViewPr varScale="1">
        <p:scale>
          <a:sx n="98" d="100"/>
          <a:sy n="98" d="100"/>
        </p:scale>
        <p:origin x="11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3"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nl-NL" sz="1800" b="0" strike="noStrike" spc="-1">
                <a:solidFill>
                  <a:srgbClr val="000000"/>
                </a:solidFill>
                <a:latin typeface="Arial Narrow"/>
              </a:rPr>
              <a:t>Click to move the slide</a:t>
            </a:r>
          </a:p>
        </p:txBody>
      </p:sp>
      <p:sp>
        <p:nvSpPr>
          <p:cNvPr id="354"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355"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356"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357"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358"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9220D0E1-A5C3-4A7F-A1EA-1EA44A59F743}" type="slidenum">
              <a:rPr lang="en-US" sz="1400" b="0" strike="noStrike" spc="-1">
                <a:latin typeface="Times New Roman"/>
              </a:rPr>
              <a:t>‹nr.›</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noRot="1" noChangeAspect="1"/>
          </p:cNvSpPr>
          <p:nvPr>
            <p:ph type="sldImg"/>
          </p:nvPr>
        </p:nvSpPr>
        <p:spPr>
          <a:xfrm>
            <a:off x="685800" y="1143000"/>
            <a:ext cx="5486400" cy="3086100"/>
          </a:xfrm>
          <a:prstGeom prst="rect">
            <a:avLst/>
          </a:prstGeom>
        </p:spPr>
      </p:sp>
      <p:sp>
        <p:nvSpPr>
          <p:cNvPr id="38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38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A8C19C1-61BA-4F1A-8C42-87840EAA5089}" type="slidenum">
              <a:rPr lang="en-US" sz="1200" b="0" strike="noStrike" spc="-1">
                <a:latin typeface="Times New Roman"/>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US" sz="2000" spc="-1" err="1">
                <a:latin typeface="Arial"/>
                <a:cs typeface="Arial"/>
              </a:rPr>
              <a:t>Dit</a:t>
            </a:r>
            <a:r>
              <a:rPr lang="en-US" sz="2000" spc="-1">
                <a:latin typeface="Arial"/>
                <a:cs typeface="Arial"/>
              </a:rPr>
              <a:t> </a:t>
            </a:r>
            <a:r>
              <a:rPr lang="en-US" sz="2000" spc="-1" err="1">
                <a:latin typeface="Arial"/>
                <a:cs typeface="Arial"/>
              </a:rPr>
              <a:t>zijn</a:t>
            </a:r>
            <a:r>
              <a:rPr lang="en-US" sz="2000" spc="-1">
                <a:latin typeface="Arial"/>
                <a:cs typeface="Arial"/>
              </a:rPr>
              <a:t> de </a:t>
            </a:r>
            <a:r>
              <a:rPr lang="en-US" sz="2000" spc="-1" err="1">
                <a:latin typeface="Arial"/>
                <a:cs typeface="Arial"/>
              </a:rPr>
              <a:t>opties</a:t>
            </a:r>
            <a:r>
              <a:rPr lang="en-US" sz="2000" spc="-1">
                <a:latin typeface="Arial"/>
                <a:cs typeface="Arial"/>
              </a:rPr>
              <a:t>, wat </a:t>
            </a:r>
            <a:r>
              <a:rPr lang="en-US" sz="2000" spc="-1" err="1">
                <a:latin typeface="Arial"/>
                <a:cs typeface="Arial"/>
              </a:rPr>
              <a:t>denken</a:t>
            </a:r>
            <a:r>
              <a:rPr lang="en-US" sz="2000" spc="-1">
                <a:latin typeface="Arial"/>
                <a:cs typeface="Arial"/>
              </a:rPr>
              <a:t> </a:t>
            </a:r>
            <a:r>
              <a:rPr lang="en-US" sz="2000" spc="-1" err="1">
                <a:latin typeface="Arial"/>
                <a:cs typeface="Arial"/>
              </a:rPr>
              <a:t>mensen</a:t>
            </a:r>
            <a:r>
              <a:rPr lang="en-US" sz="2000" spc="-1">
                <a:latin typeface="Arial"/>
                <a:cs typeface="Arial"/>
              </a:rPr>
              <a:t> </a:t>
            </a:r>
            <a:r>
              <a:rPr lang="en-US" sz="2000" spc="-1" err="1">
                <a:latin typeface="Arial"/>
                <a:cs typeface="Arial"/>
              </a:rPr>
              <a:t>dat</a:t>
            </a:r>
            <a:r>
              <a:rPr lang="en-US" sz="2000" spc="-1">
                <a:latin typeface="Arial"/>
                <a:cs typeface="Arial"/>
              </a:rPr>
              <a:t> </a:t>
            </a:r>
            <a:r>
              <a:rPr lang="en-US" sz="2000" spc="-1" err="1">
                <a:latin typeface="Arial"/>
                <a:cs typeface="Arial"/>
              </a:rPr>
              <a:t>er</a:t>
            </a:r>
            <a:r>
              <a:rPr lang="en-US" sz="2000" spc="-1">
                <a:latin typeface="Arial"/>
                <a:cs typeface="Arial"/>
              </a:rPr>
              <a:t> </a:t>
            </a:r>
            <a:r>
              <a:rPr lang="en-US" sz="2000" spc="-1" err="1">
                <a:latin typeface="Arial"/>
                <a:cs typeface="Arial"/>
              </a:rPr>
              <a:t>gaat</a:t>
            </a:r>
            <a:r>
              <a:rPr lang="en-US" sz="2000" spc="-1">
                <a:latin typeface="Arial"/>
                <a:cs typeface="Arial"/>
              </a:rPr>
              <a:t> </a:t>
            </a:r>
            <a:r>
              <a:rPr lang="en-US" sz="2000" spc="-1" err="1">
                <a:latin typeface="Arial"/>
                <a:cs typeface="Arial"/>
              </a:rPr>
              <a:t>gebeuren</a:t>
            </a:r>
            <a:r>
              <a:rPr lang="en-US" sz="2000" spc="-1">
                <a:latin typeface="Arial"/>
                <a:cs typeface="Arial"/>
              </a:rPr>
              <a:t>?</a:t>
            </a:r>
          </a:p>
          <a:p>
            <a:pPr marL="215900" indent="-215900"/>
            <a:r>
              <a:rPr lang="en-US" sz="2000" spc="-1" err="1">
                <a:latin typeface="Arial"/>
                <a:cs typeface="Arial"/>
              </a:rPr>
              <a:t>Daarna</a:t>
            </a:r>
            <a:r>
              <a:rPr lang="en-US" sz="2000" spc="-1">
                <a:latin typeface="Arial"/>
                <a:cs typeface="Arial"/>
              </a:rPr>
              <a:t> meting </a:t>
            </a:r>
            <a:r>
              <a:rPr lang="en-US" sz="2000" spc="-1" err="1">
                <a:latin typeface="Arial"/>
                <a:cs typeface="Arial"/>
              </a:rPr>
              <a:t>uitvoeren</a:t>
            </a:r>
            <a:r>
              <a:rPr lang="en-US" sz="2000" spc="-1">
                <a:latin typeface="Arial"/>
                <a:cs typeface="Arial"/>
              </a:rPr>
              <a:t>, VOORDAT je de </a:t>
            </a:r>
            <a:r>
              <a:rPr lang="en-US" sz="2000" spc="-1" err="1">
                <a:latin typeface="Arial"/>
                <a:cs typeface="Arial"/>
              </a:rPr>
              <a:t>volgende</a:t>
            </a:r>
            <a:r>
              <a:rPr lang="en-US" sz="2000" spc="-1">
                <a:latin typeface="Arial"/>
                <a:cs typeface="Arial"/>
              </a:rPr>
              <a:t> slide </a:t>
            </a:r>
            <a:r>
              <a:rPr lang="en-US" sz="2000" spc="-1" err="1">
                <a:latin typeface="Arial"/>
                <a:cs typeface="Arial"/>
              </a:rPr>
              <a:t>laat</a:t>
            </a:r>
            <a:r>
              <a:rPr lang="en-US" sz="2000" spc="-1">
                <a:latin typeface="Arial"/>
                <a:cs typeface="Arial"/>
              </a:rPr>
              <a:t> </a:t>
            </a:r>
            <a:r>
              <a:rPr lang="en-US" sz="2000" spc="-1" err="1">
                <a:latin typeface="Arial"/>
                <a:cs typeface="Arial"/>
              </a:rPr>
              <a:t>zien</a:t>
            </a:r>
            <a:r>
              <a:rPr lang="en-US" sz="2000" spc="-1">
                <a:latin typeface="Arial"/>
                <a:cs typeface="Arial"/>
              </a:rPr>
              <a:t>.</a:t>
            </a:r>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19681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US" sz="2000" spc="-1" err="1">
                <a:latin typeface="Arial"/>
                <a:cs typeface="Arial"/>
              </a:rPr>
              <a:t>Bespreek</a:t>
            </a:r>
            <a:r>
              <a:rPr lang="en-US" sz="2000" spc="-1">
                <a:latin typeface="Arial"/>
                <a:cs typeface="Arial"/>
              </a:rPr>
              <a:t> </a:t>
            </a:r>
            <a:r>
              <a:rPr lang="en-US" sz="2000" spc="-1" err="1">
                <a:latin typeface="Arial"/>
                <a:cs typeface="Arial"/>
              </a:rPr>
              <a:t>kort</a:t>
            </a:r>
            <a:r>
              <a:rPr lang="en-US" sz="2000" spc="-1">
                <a:latin typeface="Arial"/>
                <a:cs typeface="Arial"/>
              </a:rPr>
              <a:t> </a:t>
            </a:r>
            <a:r>
              <a:rPr lang="en-US" sz="2000" spc="-1" err="1">
                <a:latin typeface="Arial"/>
                <a:cs typeface="Arial"/>
              </a:rPr>
              <a:t>alle</a:t>
            </a:r>
            <a:r>
              <a:rPr lang="en-US" sz="2000" spc="-1">
                <a:latin typeface="Arial"/>
                <a:cs typeface="Arial"/>
              </a:rPr>
              <a:t> </a:t>
            </a:r>
            <a:r>
              <a:rPr lang="en-US" sz="2000" spc="-1" err="1">
                <a:latin typeface="Arial"/>
                <a:cs typeface="Arial"/>
              </a:rPr>
              <a:t>opties</a:t>
            </a:r>
            <a:r>
              <a:rPr lang="en-US" sz="2000" spc="-1">
                <a:latin typeface="Arial"/>
                <a:cs typeface="Arial"/>
              </a:rPr>
              <a:t>, </a:t>
            </a:r>
            <a:r>
              <a:rPr lang="en-US" sz="2000" spc="-1" err="1">
                <a:latin typeface="Arial"/>
                <a:cs typeface="Arial"/>
              </a:rPr>
              <a:t>laat</a:t>
            </a:r>
            <a:r>
              <a:rPr lang="en-US" sz="2000" spc="-1">
                <a:latin typeface="Arial"/>
                <a:cs typeface="Arial"/>
              </a:rPr>
              <a:t> de </a:t>
            </a:r>
            <a:r>
              <a:rPr lang="en-US" sz="2000" spc="-1" err="1">
                <a:latin typeface="Arial"/>
                <a:cs typeface="Arial"/>
              </a:rPr>
              <a:t>leerlingen</a:t>
            </a:r>
            <a:r>
              <a:rPr lang="en-US" sz="2000" spc="-1">
                <a:latin typeface="Arial"/>
                <a:cs typeface="Arial"/>
              </a:rPr>
              <a:t> even </a:t>
            </a:r>
            <a:r>
              <a:rPr lang="en-US" sz="2000" spc="-1" err="1">
                <a:latin typeface="Arial"/>
                <a:cs typeface="Arial"/>
              </a:rPr>
              <a:t>kort</a:t>
            </a:r>
            <a:r>
              <a:rPr lang="en-US" sz="2000" spc="-1">
                <a:latin typeface="Arial"/>
                <a:cs typeface="Arial"/>
              </a:rPr>
              <a:t> </a:t>
            </a:r>
            <a:r>
              <a:rPr lang="en-US" sz="2000" spc="-1" err="1">
                <a:latin typeface="Arial"/>
                <a:cs typeface="Arial"/>
              </a:rPr>
              <a:t>nadenken</a:t>
            </a:r>
            <a:r>
              <a:rPr lang="en-US" sz="2000" spc="-1">
                <a:latin typeface="Arial"/>
                <a:cs typeface="Arial"/>
              </a:rPr>
              <a:t>. Ga met </a:t>
            </a:r>
            <a:r>
              <a:rPr lang="en-US" sz="2000" spc="-1" err="1">
                <a:latin typeface="Arial"/>
                <a:cs typeface="Arial"/>
              </a:rPr>
              <a:t>handopsteken</a:t>
            </a:r>
            <a:r>
              <a:rPr lang="en-US" sz="2000" spc="-1">
                <a:latin typeface="Arial"/>
                <a:cs typeface="Arial"/>
              </a:rPr>
              <a:t> </a:t>
            </a:r>
            <a:r>
              <a:rPr lang="en-US" sz="2000" spc="-1" err="1">
                <a:latin typeface="Arial"/>
                <a:cs typeface="Arial"/>
              </a:rPr>
              <a:t>alle</a:t>
            </a:r>
            <a:r>
              <a:rPr lang="en-US" sz="2000" spc="-1">
                <a:latin typeface="Arial"/>
                <a:cs typeface="Arial"/>
              </a:rPr>
              <a:t> </a:t>
            </a:r>
            <a:r>
              <a:rPr lang="en-US" sz="2000" spc="-1" err="1">
                <a:latin typeface="Arial"/>
                <a:cs typeface="Arial"/>
              </a:rPr>
              <a:t>opties</a:t>
            </a:r>
            <a:r>
              <a:rPr lang="en-US" sz="2000" spc="-1">
                <a:latin typeface="Arial"/>
                <a:cs typeface="Arial"/>
              </a:rPr>
              <a:t> langs.</a:t>
            </a:r>
            <a:endParaRPr lang="en-US" sz="2000" b="0" strike="noStrike" spc="-1">
              <a:latin typeface="Arial"/>
              <a:cs typeface="Arial"/>
            </a:endParaRPr>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717823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lnSpc>
                <a:spcPct val="100000"/>
              </a:lnSpc>
            </a:pPr>
            <a:r>
              <a:rPr lang="en-US" sz="2000" spc="-1" err="1">
                <a:latin typeface="Arial"/>
                <a:cs typeface="Arial"/>
              </a:rPr>
              <a:t>Tadaa</a:t>
            </a:r>
            <a:r>
              <a:rPr lang="en-US" sz="2000" spc="-1">
                <a:latin typeface="Arial"/>
                <a:cs typeface="Arial"/>
              </a:rPr>
              <a:t>!</a:t>
            </a:r>
          </a:p>
          <a:p>
            <a:pPr marL="215900" indent="-215900"/>
            <a:endParaRPr lang="en-US" sz="2000" spc="-1">
              <a:cs typeface="Arial"/>
            </a:endParaRPr>
          </a:p>
          <a:p>
            <a:pPr marL="215900" indent="-215900"/>
            <a:r>
              <a:rPr lang="en-US" sz="2000" spc="-1">
                <a:cs typeface="Arial"/>
              </a:rPr>
              <a:t>"</a:t>
            </a:r>
            <a:r>
              <a:rPr lang="en-US" sz="2000" spc="-1" err="1">
                <a:cs typeface="Arial"/>
              </a:rPr>
              <a:t>Kwantum</a:t>
            </a:r>
            <a:r>
              <a:rPr lang="en-US" sz="2000" spc="-1">
                <a:cs typeface="Arial"/>
              </a:rPr>
              <a:t> is </a:t>
            </a:r>
            <a:r>
              <a:rPr lang="en-US" sz="2000" spc="-1" err="1">
                <a:cs typeface="Arial"/>
              </a:rPr>
              <a:t>raar</a:t>
            </a:r>
            <a:r>
              <a:rPr lang="en-US" sz="2000" spc="-1">
                <a:cs typeface="Arial"/>
              </a:rPr>
              <a:t>" is </a:t>
            </a:r>
            <a:r>
              <a:rPr lang="en-US" sz="2000" spc="-1" err="1">
                <a:cs typeface="Arial"/>
              </a:rPr>
              <a:t>nog</a:t>
            </a:r>
            <a:r>
              <a:rPr lang="en-US" sz="2000" spc="-1">
                <a:cs typeface="Arial"/>
              </a:rPr>
              <a:t> steeds </a:t>
            </a:r>
            <a:r>
              <a:rPr lang="en-US" sz="2000" spc="-1" err="1">
                <a:cs typeface="Arial"/>
              </a:rPr>
              <a:t>een</a:t>
            </a:r>
            <a:r>
              <a:rPr lang="en-US" sz="2000" spc="-1">
                <a:cs typeface="Arial"/>
              </a:rPr>
              <a:t> </a:t>
            </a:r>
            <a:r>
              <a:rPr lang="en-US" sz="2000" spc="-1" err="1">
                <a:cs typeface="Arial"/>
              </a:rPr>
              <a:t>geldig</a:t>
            </a:r>
            <a:r>
              <a:rPr lang="en-US" sz="2000" spc="-1">
                <a:cs typeface="Arial"/>
              </a:rPr>
              <a:t> </a:t>
            </a:r>
            <a:r>
              <a:rPr lang="en-US" sz="2000" spc="-1" err="1">
                <a:cs typeface="Arial"/>
              </a:rPr>
              <a:t>antwoord</a:t>
            </a:r>
            <a:r>
              <a:rPr lang="en-US" sz="2000" spc="-1">
                <a:cs typeface="Arial"/>
              </a:rPr>
              <a:t> in </a:t>
            </a:r>
            <a:r>
              <a:rPr lang="en-US" sz="2000" spc="-1" err="1">
                <a:cs typeface="Arial"/>
              </a:rPr>
              <a:t>combinatie</a:t>
            </a:r>
            <a:r>
              <a:rPr lang="en-US" sz="2000" spc="-1">
                <a:cs typeface="Arial"/>
              </a:rPr>
              <a:t> met D.</a:t>
            </a:r>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1491255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US" sz="2000" spc="-1">
                <a:latin typeface="Arial"/>
                <a:cs typeface="Arial"/>
              </a:rPr>
              <a:t>Beroemde quote om het experiment mee af te sluiten.</a:t>
            </a:r>
            <a:endParaRPr lang="en-US" sz="2000" b="0" strike="noStrike" spc="-1">
              <a:latin typeface="Arial"/>
              <a:cs typeface="Arial"/>
            </a:endParaRPr>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446821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US" sz="2000" spc="-1">
                <a:latin typeface="Arial"/>
                <a:cs typeface="Arial"/>
              </a:rPr>
              <a:t>We </a:t>
            </a:r>
            <a:r>
              <a:rPr lang="en-US" sz="2000" spc="-1" err="1">
                <a:latin typeface="Arial"/>
                <a:cs typeface="Arial"/>
              </a:rPr>
              <a:t>gaan</a:t>
            </a:r>
            <a:r>
              <a:rPr lang="en-US" sz="2000" spc="-1">
                <a:latin typeface="Arial"/>
                <a:cs typeface="Arial"/>
              </a:rPr>
              <a:t> </a:t>
            </a:r>
            <a:r>
              <a:rPr lang="en-US" sz="2000" spc="-1" err="1">
                <a:latin typeface="Arial"/>
                <a:cs typeface="Arial"/>
              </a:rPr>
              <a:t>beginnen</a:t>
            </a:r>
            <a:r>
              <a:rPr lang="en-US" sz="2000" spc="-1">
                <a:latin typeface="Arial"/>
                <a:cs typeface="Arial"/>
              </a:rPr>
              <a:t> met </a:t>
            </a:r>
            <a:r>
              <a:rPr lang="en-US" sz="2000" spc="-1" err="1">
                <a:latin typeface="Arial"/>
                <a:cs typeface="Arial"/>
              </a:rPr>
              <a:t>een</a:t>
            </a:r>
            <a:r>
              <a:rPr lang="en-US" sz="2000" spc="-1">
                <a:latin typeface="Arial"/>
                <a:cs typeface="Arial"/>
              </a:rPr>
              <a:t> </a:t>
            </a:r>
            <a:r>
              <a:rPr lang="en-US" sz="2000" spc="-1" err="1">
                <a:latin typeface="Arial"/>
                <a:cs typeface="Arial"/>
              </a:rPr>
              <a:t>demonstratie</a:t>
            </a:r>
            <a:r>
              <a:rPr lang="en-US" sz="2000" spc="-1">
                <a:latin typeface="Arial"/>
                <a:cs typeface="Arial"/>
              </a:rPr>
              <a:t>, het </a:t>
            </a:r>
            <a:r>
              <a:rPr lang="en-US" sz="2000" spc="-1" err="1">
                <a:latin typeface="Arial"/>
                <a:cs typeface="Arial"/>
              </a:rPr>
              <a:t>beroemde</a:t>
            </a:r>
            <a:r>
              <a:rPr lang="en-US" sz="2000" spc="-1">
                <a:latin typeface="Arial"/>
                <a:cs typeface="Arial"/>
              </a:rPr>
              <a:t> </a:t>
            </a:r>
            <a:r>
              <a:rPr lang="en-US" sz="2000" spc="-1" err="1">
                <a:latin typeface="Arial"/>
                <a:cs typeface="Arial"/>
              </a:rPr>
              <a:t>dubbelspleetexperiment</a:t>
            </a:r>
            <a:r>
              <a:rPr lang="en-US" sz="2000" spc="-1">
                <a:latin typeface="Arial"/>
                <a:cs typeface="Arial"/>
              </a:rPr>
              <a:t>. Bij </a:t>
            </a:r>
            <a:r>
              <a:rPr lang="en-US" sz="2000" spc="-1" err="1">
                <a:latin typeface="Arial"/>
                <a:cs typeface="Arial"/>
              </a:rPr>
              <a:t>een</a:t>
            </a:r>
            <a:r>
              <a:rPr lang="en-US" sz="2000" spc="-1">
                <a:latin typeface="Arial"/>
                <a:cs typeface="Arial"/>
              </a:rPr>
              <a:t> </a:t>
            </a:r>
            <a:r>
              <a:rPr lang="en-US" sz="2000" spc="-1" err="1">
                <a:latin typeface="Arial"/>
                <a:cs typeface="Arial"/>
              </a:rPr>
              <a:t>dubbelspleetexperiment</a:t>
            </a:r>
            <a:r>
              <a:rPr lang="en-US" sz="2000" spc="-1">
                <a:latin typeface="Arial"/>
                <a:cs typeface="Arial"/>
              </a:rPr>
              <a:t> </a:t>
            </a:r>
            <a:r>
              <a:rPr lang="en-US" sz="2000" spc="-1" err="1">
                <a:latin typeface="Arial"/>
                <a:cs typeface="Arial"/>
              </a:rPr>
              <a:t>kijk</a:t>
            </a:r>
            <a:r>
              <a:rPr lang="en-US" sz="2000" spc="-1">
                <a:latin typeface="Arial"/>
                <a:cs typeface="Arial"/>
              </a:rPr>
              <a:t> je </a:t>
            </a:r>
            <a:r>
              <a:rPr lang="en-US" sz="2000" spc="-1" err="1">
                <a:latin typeface="Arial"/>
                <a:cs typeface="Arial"/>
              </a:rPr>
              <a:t>naar</a:t>
            </a:r>
            <a:r>
              <a:rPr lang="en-US" sz="2000" spc="-1">
                <a:latin typeface="Arial"/>
                <a:cs typeface="Arial"/>
              </a:rPr>
              <a:t> het patroon op </a:t>
            </a:r>
            <a:r>
              <a:rPr lang="en-US" sz="2000" spc="-1" err="1">
                <a:latin typeface="Arial"/>
                <a:cs typeface="Arial"/>
              </a:rPr>
              <a:t>een</a:t>
            </a:r>
            <a:r>
              <a:rPr lang="en-US" sz="2000" spc="-1">
                <a:latin typeface="Arial"/>
                <a:cs typeface="Arial"/>
              </a:rPr>
              <a:t> </a:t>
            </a:r>
            <a:r>
              <a:rPr lang="en-US" sz="2000" spc="-1" err="1">
                <a:latin typeface="Arial"/>
                <a:cs typeface="Arial"/>
              </a:rPr>
              <a:t>muur</a:t>
            </a:r>
            <a:r>
              <a:rPr lang="en-US" sz="2000" spc="-1">
                <a:latin typeface="Arial"/>
                <a:cs typeface="Arial"/>
              </a:rPr>
              <a:t>/</a:t>
            </a:r>
            <a:r>
              <a:rPr lang="en-US" sz="2000" spc="-1" err="1">
                <a:latin typeface="Arial"/>
                <a:cs typeface="Arial"/>
              </a:rPr>
              <a:t>plaat</a:t>
            </a:r>
            <a:r>
              <a:rPr lang="en-US" sz="2000" spc="-1">
                <a:latin typeface="Arial"/>
                <a:cs typeface="Arial"/>
              </a:rPr>
              <a:t>/sensor achter </a:t>
            </a:r>
            <a:r>
              <a:rPr lang="en-US" sz="2000" spc="-1" err="1">
                <a:latin typeface="Arial"/>
                <a:cs typeface="Arial"/>
              </a:rPr>
              <a:t>een</a:t>
            </a:r>
            <a:r>
              <a:rPr lang="en-US" sz="2000" spc="-1">
                <a:latin typeface="Arial"/>
                <a:cs typeface="Arial"/>
              </a:rPr>
              <a:t> double slit. </a:t>
            </a:r>
            <a:endParaRPr lang="en-US">
              <a:cs typeface="Arial"/>
            </a:endParaRPr>
          </a:p>
          <a:p>
            <a:pPr marL="215900" indent="-215900"/>
            <a:r>
              <a:rPr lang="en-US" sz="2000" spc="-1" err="1">
                <a:cs typeface="Arial"/>
              </a:rPr>
              <a:t>Als</a:t>
            </a:r>
            <a:r>
              <a:rPr lang="en-US" sz="2000" spc="-1">
                <a:cs typeface="Arial"/>
              </a:rPr>
              <a:t> je </a:t>
            </a:r>
            <a:r>
              <a:rPr lang="en-US" sz="2000" spc="-1" err="1">
                <a:cs typeface="Arial"/>
              </a:rPr>
              <a:t>een</a:t>
            </a:r>
            <a:r>
              <a:rPr lang="en-US" sz="2000" spc="-1">
                <a:cs typeface="Arial"/>
              </a:rPr>
              <a:t> </a:t>
            </a:r>
            <a:r>
              <a:rPr lang="en-US" sz="2000" spc="-1" err="1">
                <a:cs typeface="Arial"/>
              </a:rPr>
              <a:t>dubbelspleetproef</a:t>
            </a:r>
            <a:r>
              <a:rPr lang="en-US" sz="2000" spc="-1">
                <a:cs typeface="Arial"/>
              </a:rPr>
              <a:t> </a:t>
            </a:r>
            <a:r>
              <a:rPr lang="en-US" sz="2000" spc="-1" err="1">
                <a:cs typeface="Arial"/>
              </a:rPr>
              <a:t>doet</a:t>
            </a:r>
            <a:r>
              <a:rPr lang="en-US" sz="2000" spc="-1">
                <a:cs typeface="Arial"/>
              </a:rPr>
              <a:t> met </a:t>
            </a:r>
            <a:r>
              <a:rPr lang="en-US" sz="2000" spc="-1" err="1">
                <a:cs typeface="Arial"/>
              </a:rPr>
              <a:t>deeltjes</a:t>
            </a:r>
            <a:r>
              <a:rPr lang="en-US" sz="2000" spc="-1">
                <a:cs typeface="Arial"/>
              </a:rPr>
              <a:t>, </a:t>
            </a:r>
            <a:r>
              <a:rPr lang="en-US" sz="2000" spc="-1" err="1">
                <a:cs typeface="Arial"/>
              </a:rPr>
              <a:t>krijg</a:t>
            </a:r>
            <a:r>
              <a:rPr lang="en-US" sz="2000" spc="-1">
                <a:cs typeface="Arial"/>
              </a:rPr>
              <a:t> je het </a:t>
            </a:r>
            <a:r>
              <a:rPr lang="en-US" sz="2000" spc="-1" err="1">
                <a:cs typeface="Arial"/>
              </a:rPr>
              <a:t>volgende</a:t>
            </a:r>
            <a:r>
              <a:rPr lang="en-US" sz="2000" spc="-1">
                <a:cs typeface="Arial"/>
              </a:rPr>
              <a:t> patroon:</a:t>
            </a:r>
          </a:p>
          <a:p>
            <a:pPr marL="215900" indent="-215900"/>
            <a:endParaRPr lang="en-US" sz="2000" spc="-1">
              <a:cs typeface="Arial"/>
            </a:endParaRPr>
          </a:p>
          <a:p>
            <a:pPr marL="215900" indent="-215900"/>
            <a:r>
              <a:rPr lang="en-US" sz="2000" spc="-1" err="1">
                <a:cs typeface="Arial"/>
              </a:rPr>
              <a:t>Opbouw</a:t>
            </a:r>
            <a:r>
              <a:rPr lang="en-US" sz="2000" spc="-1">
                <a:cs typeface="Arial"/>
              </a:rPr>
              <a:t> </a:t>
            </a:r>
            <a:r>
              <a:rPr lang="en-US" sz="2000" spc="-1" err="1">
                <a:cs typeface="Arial"/>
              </a:rPr>
              <a:t>naar</a:t>
            </a:r>
            <a:r>
              <a:rPr lang="en-US" sz="2000" spc="-1">
                <a:cs typeface="Arial"/>
              </a:rPr>
              <a:t> de </a:t>
            </a:r>
            <a:r>
              <a:rPr lang="en-US" sz="2000" spc="-1" err="1">
                <a:cs typeface="Arial"/>
              </a:rPr>
              <a:t>demonstratie</a:t>
            </a:r>
            <a:r>
              <a:rPr lang="en-US" sz="2000" spc="-1">
                <a:cs typeface="Arial"/>
              </a:rPr>
              <a:t> is </a:t>
            </a:r>
            <a:r>
              <a:rPr lang="en-US" sz="2000" spc="-1" err="1">
                <a:cs typeface="Arial"/>
              </a:rPr>
              <a:t>als</a:t>
            </a:r>
            <a:r>
              <a:rPr lang="en-US" sz="2000" spc="-1">
                <a:cs typeface="Arial"/>
              </a:rPr>
              <a:t> </a:t>
            </a:r>
            <a:r>
              <a:rPr lang="en-US" sz="2000" spc="-1" err="1">
                <a:cs typeface="Arial"/>
              </a:rPr>
              <a:t>volgt</a:t>
            </a:r>
            <a:r>
              <a:rPr lang="en-US" sz="2000" spc="-1">
                <a:cs typeface="Arial"/>
              </a:rPr>
              <a:t>:</a:t>
            </a:r>
          </a:p>
          <a:p>
            <a:pPr marL="514350" indent="-514350">
              <a:buAutoNum type="arabicPeriod"/>
            </a:pPr>
            <a:r>
              <a:rPr lang="nl-NL" spc="-1">
                <a:cs typeface="Arial"/>
              </a:rPr>
              <a:t>Deeltjes door een double </a:t>
            </a:r>
            <a:r>
              <a:rPr lang="nl-NL" spc="-1" err="1">
                <a:cs typeface="Arial"/>
              </a:rPr>
              <a:t>slit</a:t>
            </a:r>
            <a:endParaRPr lang="en-US" spc="-1">
              <a:cs typeface="Arial"/>
            </a:endParaRPr>
          </a:p>
          <a:p>
            <a:pPr marL="514350" indent="-514350">
              <a:buAutoNum type="arabicPeriod"/>
            </a:pPr>
            <a:r>
              <a:rPr lang="nl-NL" spc="-1">
                <a:cs typeface="Arial"/>
              </a:rPr>
              <a:t>Golven door een double </a:t>
            </a:r>
            <a:r>
              <a:rPr lang="nl-NL" spc="-1" err="1">
                <a:cs typeface="Arial"/>
              </a:rPr>
              <a:t>slit</a:t>
            </a:r>
            <a:endParaRPr lang="en-US" spc="-1">
              <a:cs typeface="Arial"/>
            </a:endParaRPr>
          </a:p>
          <a:p>
            <a:pPr marL="514350" indent="-514350">
              <a:buAutoNum type="arabicPeriod"/>
            </a:pPr>
            <a:r>
              <a:rPr lang="nl-NL" spc="-1">
                <a:cs typeface="Arial"/>
              </a:rPr>
              <a:t>Is licht een deeltje of een golf?</a:t>
            </a:r>
            <a:endParaRPr lang="en-US" spc="-1">
              <a:cs typeface="Arial"/>
            </a:endParaRPr>
          </a:p>
          <a:p>
            <a:pPr marL="514350" indent="-514350">
              <a:buAutoNum type="arabicPeriod"/>
            </a:pPr>
            <a:r>
              <a:rPr lang="nl-NL" spc="-1" err="1">
                <a:cs typeface="Arial"/>
              </a:rPr>
              <a:t>Lichtbron+zonnebrillen</a:t>
            </a:r>
            <a:endParaRPr lang="en-US" spc="-1">
              <a:cs typeface="Arial"/>
            </a:endParaRPr>
          </a:p>
          <a:p>
            <a:pPr marL="514350" indent="-514350">
              <a:buAutoNum type="arabicPeriod"/>
            </a:pPr>
            <a:r>
              <a:rPr lang="nl-NL" spc="-1">
                <a:cs typeface="Arial"/>
              </a:rPr>
              <a:t>'single foton' double </a:t>
            </a:r>
            <a:r>
              <a:rPr lang="nl-NL" spc="-1" err="1">
                <a:cs typeface="Arial"/>
              </a:rPr>
              <a:t>slit</a:t>
            </a:r>
            <a:endParaRPr lang="en-US" spc="-1">
              <a:cs typeface="Arial"/>
            </a:endParaRPr>
          </a:p>
          <a:p>
            <a:pPr marL="215900" indent="-215900"/>
            <a:endParaRPr lang="en-US" sz="2000" spc="-1">
              <a:cs typeface="Arial"/>
            </a:endParaRPr>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2</a:t>
            </a:fld>
            <a:endParaRPr lang="en-US" sz="1200" b="0" strike="noStrike" spc="-1">
              <a:latin typeface="Times New Roman"/>
            </a:endParaRPr>
          </a:p>
        </p:txBody>
      </p:sp>
    </p:spTree>
    <p:extLst>
      <p:ext uri="{BB962C8B-B14F-4D97-AF65-F5344CB8AC3E}">
        <p14:creationId xmlns:p14="http://schemas.microsoft.com/office/powerpoint/2010/main" val="3588880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US" sz="2000" spc="-1">
                <a:latin typeface="Arial"/>
                <a:cs typeface="Arial"/>
              </a:rPr>
              <a:t>Bij </a:t>
            </a:r>
            <a:r>
              <a:rPr lang="en-US" sz="2000" spc="-1" err="1">
                <a:latin typeface="Arial"/>
                <a:cs typeface="Arial"/>
              </a:rPr>
              <a:t>een</a:t>
            </a:r>
            <a:r>
              <a:rPr lang="en-US" sz="2000" spc="-1">
                <a:latin typeface="Arial"/>
                <a:cs typeface="Arial"/>
              </a:rPr>
              <a:t> </a:t>
            </a:r>
            <a:r>
              <a:rPr lang="en-US" sz="2000" spc="-1" err="1">
                <a:latin typeface="Arial"/>
                <a:cs typeface="Arial"/>
              </a:rPr>
              <a:t>dubbelspleetexperiment</a:t>
            </a:r>
            <a:r>
              <a:rPr lang="en-US" sz="2000" spc="-1">
                <a:latin typeface="Arial"/>
                <a:cs typeface="Arial"/>
              </a:rPr>
              <a:t> met </a:t>
            </a:r>
            <a:r>
              <a:rPr lang="en-US" sz="2000" spc="-1" err="1">
                <a:latin typeface="Arial"/>
                <a:cs typeface="Arial"/>
              </a:rPr>
              <a:t>golven</a:t>
            </a:r>
            <a:r>
              <a:rPr lang="en-US" sz="2000" spc="-1">
                <a:latin typeface="Arial"/>
                <a:cs typeface="Arial"/>
              </a:rPr>
              <a:t> </a:t>
            </a:r>
            <a:r>
              <a:rPr lang="en-US" sz="2000" spc="-1" err="1">
                <a:latin typeface="Arial"/>
                <a:cs typeface="Arial"/>
              </a:rPr>
              <a:t>krijg</a:t>
            </a:r>
            <a:r>
              <a:rPr lang="en-US" sz="2000" spc="-1">
                <a:latin typeface="Arial"/>
                <a:cs typeface="Arial"/>
              </a:rPr>
              <a:t> je </a:t>
            </a:r>
            <a:r>
              <a:rPr lang="en-US" sz="2000" spc="-1" err="1">
                <a:latin typeface="Arial"/>
                <a:cs typeface="Arial"/>
              </a:rPr>
              <a:t>een</a:t>
            </a:r>
            <a:r>
              <a:rPr lang="en-US" sz="2000" spc="-1">
                <a:latin typeface="Arial"/>
                <a:cs typeface="Arial"/>
              </a:rPr>
              <a:t> </a:t>
            </a:r>
            <a:r>
              <a:rPr lang="en-US" sz="2000" spc="-1" err="1">
                <a:latin typeface="Arial"/>
                <a:cs typeface="Arial"/>
              </a:rPr>
              <a:t>interferentiepatroon</a:t>
            </a:r>
            <a:r>
              <a:rPr lang="en-US" sz="2000" spc="-1">
                <a:latin typeface="Arial"/>
                <a:cs typeface="Arial"/>
              </a:rPr>
              <a:t>. </a:t>
            </a:r>
            <a:r>
              <a:rPr lang="en-US" sz="2000" spc="-1" err="1">
                <a:latin typeface="Arial"/>
                <a:cs typeface="Arial"/>
              </a:rPr>
              <a:t>Laat</a:t>
            </a:r>
            <a:r>
              <a:rPr lang="en-US" sz="2000" spc="-1">
                <a:latin typeface="Arial"/>
                <a:cs typeface="Arial"/>
              </a:rPr>
              <a:t> de </a:t>
            </a:r>
            <a:r>
              <a:rPr lang="en-US" sz="2000" spc="-1" err="1">
                <a:latin typeface="Arial"/>
                <a:cs typeface="Arial"/>
              </a:rPr>
              <a:t>leerlingen</a:t>
            </a:r>
            <a:r>
              <a:rPr lang="en-US" sz="2000" spc="-1">
                <a:latin typeface="Arial"/>
                <a:cs typeface="Arial"/>
              </a:rPr>
              <a:t> </a:t>
            </a:r>
            <a:r>
              <a:rPr lang="en-US" sz="2000" spc="-1" err="1">
                <a:latin typeface="Arial"/>
                <a:cs typeface="Arial"/>
              </a:rPr>
              <a:t>voor</a:t>
            </a:r>
            <a:r>
              <a:rPr lang="en-US" sz="2000" spc="-1">
                <a:latin typeface="Arial"/>
                <a:cs typeface="Arial"/>
              </a:rPr>
              <a:t> </a:t>
            </a:r>
            <a:r>
              <a:rPr lang="en-US" sz="2000" spc="-1" err="1">
                <a:latin typeface="Arial"/>
                <a:cs typeface="Arial"/>
              </a:rPr>
              <a:t>zichzelf</a:t>
            </a:r>
            <a:r>
              <a:rPr lang="en-US" sz="2000" spc="-1">
                <a:latin typeface="Arial"/>
                <a:cs typeface="Arial"/>
              </a:rPr>
              <a:t> </a:t>
            </a:r>
            <a:r>
              <a:rPr lang="en-US" sz="2000" spc="-1" err="1">
                <a:latin typeface="Arial"/>
                <a:cs typeface="Arial"/>
              </a:rPr>
              <a:t>schetsen</a:t>
            </a:r>
            <a:r>
              <a:rPr lang="en-US" sz="2000" spc="-1">
                <a:latin typeface="Arial"/>
                <a:cs typeface="Arial"/>
              </a:rPr>
              <a:t> hoe </a:t>
            </a:r>
            <a:r>
              <a:rPr lang="en-US" sz="2000" spc="-1" err="1">
                <a:latin typeface="Arial"/>
                <a:cs typeface="Arial"/>
              </a:rPr>
              <a:t>dit</a:t>
            </a:r>
            <a:r>
              <a:rPr lang="en-US" sz="2000" spc="-1">
                <a:latin typeface="Arial"/>
                <a:cs typeface="Arial"/>
              </a:rPr>
              <a:t> </a:t>
            </a:r>
            <a:r>
              <a:rPr lang="en-US" sz="2000" spc="-1" err="1">
                <a:latin typeface="Arial"/>
                <a:cs typeface="Arial"/>
              </a:rPr>
              <a:t>eruit</a:t>
            </a:r>
            <a:r>
              <a:rPr lang="en-US" sz="2000" spc="-1">
                <a:latin typeface="Arial"/>
                <a:cs typeface="Arial"/>
              </a:rPr>
              <a:t> </a:t>
            </a:r>
            <a:r>
              <a:rPr lang="en-US" sz="2000" spc="-1" err="1">
                <a:latin typeface="Arial"/>
                <a:cs typeface="Arial"/>
              </a:rPr>
              <a:t>gaat</a:t>
            </a:r>
            <a:r>
              <a:rPr lang="en-US" sz="2000" spc="-1">
                <a:latin typeface="Arial"/>
                <a:cs typeface="Arial"/>
              </a:rPr>
              <a:t> </a:t>
            </a:r>
            <a:r>
              <a:rPr lang="en-US" sz="2000" spc="-1" err="1">
                <a:latin typeface="Arial"/>
                <a:cs typeface="Arial"/>
              </a:rPr>
              <a:t>zien</a:t>
            </a:r>
            <a:r>
              <a:rPr lang="en-US" sz="2000" spc="-1">
                <a:latin typeface="Arial"/>
                <a:cs typeface="Arial"/>
              </a:rPr>
              <a:t>.</a:t>
            </a:r>
            <a:endParaRPr lang="en-US" sz="2000" spc="-1">
              <a:cs typeface="Arial"/>
            </a:endParaRPr>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188739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US" sz="2000" spc="-1">
                <a:cs typeface="Arial"/>
              </a:rPr>
              <a:t>Vergelijk met watergolven, en wat er gebeurt als twee golfcirkels elkaar tegenkomen. Op het scherm ontstaat een interferentiepatroon. </a:t>
            </a:r>
          </a:p>
          <a:p>
            <a:pPr marL="215900" indent="-215900"/>
            <a:r>
              <a:rPr lang="en-US" sz="2000" spc="-1">
                <a:cs typeface="Arial"/>
              </a:rPr>
              <a:t>Als je een laserpointer hebt, kun je dit demonstreren met een tralie (zit in de quantumkoffer)</a:t>
            </a:r>
          </a:p>
          <a:p>
            <a:pPr marL="215900" indent="-215900"/>
            <a:endParaRPr lang="en-US" sz="2000" spc="-1">
              <a:cs typeface="Arial"/>
            </a:endParaRPr>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2979891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US" sz="2000" spc="-1">
                <a:latin typeface="Arial"/>
                <a:cs typeface="Arial"/>
              </a:rPr>
              <a:t>We gaan een dubbelspleetexperiment doen met licht. Maar: wat is licht. </a:t>
            </a:r>
          </a:p>
          <a:p>
            <a:pPr marL="215900" indent="-215900"/>
            <a:r>
              <a:rPr lang="en-US" spc="-1"/>
              <a:t>Vraag rond. Waarschijnlijk weten de leerlingen dat 'golf en deeltje tegelijk' het juiste antwoord is.</a:t>
            </a:r>
            <a:endParaRPr lang="en-US"/>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289557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US" sz="2000" spc="-1">
                <a:latin typeface="Arial"/>
                <a:cs typeface="Arial"/>
              </a:rPr>
              <a:t>Gedachte-experiment. Laten we ons een lichtbron voorstellen die de bovenste lichtvlek produceert. Wat gebeurt er als we er een zonnebril voorhouden? En wat gebeurt er als we steeds meer zonnebrillen toevoegen, zodat er steeds minder licht overblijft? Hoe ziet dat eruit?</a:t>
            </a:r>
          </a:p>
          <a:p>
            <a:pPr marL="215900" indent="-215900"/>
            <a:endParaRPr lang="en-US" sz="2000" spc="-1">
              <a:cs typeface="Arial"/>
            </a:endParaRPr>
          </a:p>
          <a:p>
            <a:pPr marL="215900" indent="-215900"/>
            <a:endParaRPr lang="en-US" sz="2000" spc="-1">
              <a:cs typeface="Arial"/>
            </a:endParaRPr>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3861117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US" sz="2000" spc="-1">
                <a:latin typeface="Arial"/>
                <a:cs typeface="Arial"/>
              </a:rPr>
              <a:t>Als je licht steeds verder en verder filtert, blijven er een paar losse fotonen over. Conclusie: licht bestaat uit deeltjes. Toch?</a:t>
            </a:r>
            <a:endParaRPr lang="nl-NL"/>
          </a:p>
          <a:p>
            <a:pPr marL="215900" indent="-215900"/>
            <a:r>
              <a:rPr lang="en-US" sz="2000" spc="-1">
                <a:cs typeface="Arial"/>
              </a:rPr>
              <a:t>Maar we weten dat een tralie een interferentiepatroon geeft, dus licht is een golf, toch?</a:t>
            </a:r>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3475215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US" sz="2000" spc="-1" dirty="0" err="1">
                <a:latin typeface="Arial"/>
                <a:cs typeface="Arial"/>
              </a:rPr>
              <a:t>Onderscheid</a:t>
            </a:r>
            <a:r>
              <a:rPr lang="en-US" sz="2000" spc="-1" dirty="0">
                <a:latin typeface="Arial"/>
                <a:cs typeface="Arial"/>
              </a:rPr>
              <a:t> </a:t>
            </a:r>
            <a:r>
              <a:rPr lang="en-US" sz="2000" spc="-1" dirty="0" err="1">
                <a:latin typeface="Arial"/>
                <a:cs typeface="Arial"/>
              </a:rPr>
              <a:t>maken</a:t>
            </a:r>
            <a:r>
              <a:rPr lang="en-US" sz="2000" spc="-1" dirty="0">
                <a:latin typeface="Arial"/>
                <a:cs typeface="Arial"/>
              </a:rPr>
              <a:t> </a:t>
            </a:r>
            <a:r>
              <a:rPr lang="en-US" sz="2000" spc="-1" dirty="0" err="1">
                <a:latin typeface="Arial"/>
                <a:cs typeface="Arial"/>
              </a:rPr>
              <a:t>tussen</a:t>
            </a:r>
            <a:r>
              <a:rPr lang="en-US" sz="2000" spc="-1" dirty="0">
                <a:latin typeface="Arial"/>
                <a:cs typeface="Arial"/>
              </a:rPr>
              <a:t> </a:t>
            </a:r>
            <a:r>
              <a:rPr lang="en-US" sz="2000" spc="-1" dirty="0" err="1">
                <a:latin typeface="Arial"/>
                <a:cs typeface="Arial"/>
              </a:rPr>
              <a:t>golven</a:t>
            </a:r>
            <a:r>
              <a:rPr lang="en-US" sz="2000" spc="-1" dirty="0">
                <a:latin typeface="Arial"/>
                <a:cs typeface="Arial"/>
              </a:rPr>
              <a:t> </a:t>
            </a:r>
            <a:r>
              <a:rPr lang="en-US" sz="2000" spc="-1" dirty="0" err="1">
                <a:latin typeface="Arial"/>
                <a:cs typeface="Arial"/>
              </a:rPr>
              <a:t>en</a:t>
            </a:r>
            <a:r>
              <a:rPr lang="en-US" sz="2000" spc="-1" dirty="0">
                <a:latin typeface="Arial"/>
                <a:cs typeface="Arial"/>
              </a:rPr>
              <a:t> </a:t>
            </a:r>
            <a:r>
              <a:rPr lang="en-US" sz="2000" spc="-1" dirty="0" err="1">
                <a:latin typeface="Arial"/>
                <a:cs typeface="Arial"/>
              </a:rPr>
              <a:t>deeltjes</a:t>
            </a:r>
            <a:r>
              <a:rPr lang="en-US" sz="2000" spc="-1" dirty="0">
                <a:latin typeface="Arial"/>
                <a:cs typeface="Arial"/>
              </a:rPr>
              <a:t> </a:t>
            </a:r>
            <a:r>
              <a:rPr lang="en-US" sz="2000" spc="-1" dirty="0" err="1">
                <a:latin typeface="Arial"/>
                <a:cs typeface="Arial"/>
              </a:rPr>
              <a:t>kan</a:t>
            </a:r>
            <a:r>
              <a:rPr lang="en-US" sz="2000" spc="-1" dirty="0">
                <a:latin typeface="Arial"/>
                <a:cs typeface="Arial"/>
              </a:rPr>
              <a:t> met </a:t>
            </a:r>
            <a:r>
              <a:rPr lang="en-US" sz="2000" spc="-1" dirty="0" err="1">
                <a:latin typeface="Arial"/>
                <a:cs typeface="Arial"/>
              </a:rPr>
              <a:t>een</a:t>
            </a:r>
            <a:r>
              <a:rPr lang="en-US" sz="2000" spc="-1" dirty="0">
                <a:latin typeface="Arial"/>
                <a:cs typeface="Arial"/>
              </a:rPr>
              <a:t> </a:t>
            </a:r>
            <a:r>
              <a:rPr lang="en-US" sz="2000" spc="-1" dirty="0" err="1">
                <a:latin typeface="Arial"/>
                <a:cs typeface="Arial"/>
              </a:rPr>
              <a:t>subbelspleetexperiment</a:t>
            </a:r>
            <a:r>
              <a:rPr lang="en-US" sz="2000" spc="-1" dirty="0">
                <a:latin typeface="Arial"/>
                <a:cs typeface="Arial"/>
              </a:rPr>
              <a:t>.</a:t>
            </a:r>
          </a:p>
          <a:p>
            <a:pPr marL="215900" indent="-215900"/>
            <a:endParaRPr lang="en-US" sz="2000" spc="-1" dirty="0">
              <a:latin typeface="Arial"/>
              <a:cs typeface="Arial"/>
            </a:endParaRPr>
          </a:p>
          <a:p>
            <a:pPr marL="215900" indent="-215900"/>
            <a:r>
              <a:rPr lang="en-US" sz="2000" spc="-1" dirty="0">
                <a:latin typeface="Arial"/>
                <a:cs typeface="Arial"/>
              </a:rPr>
              <a:t>We </a:t>
            </a:r>
            <a:r>
              <a:rPr lang="en-US" sz="2000" spc="-1" dirty="0" err="1">
                <a:latin typeface="Arial"/>
                <a:cs typeface="Arial"/>
              </a:rPr>
              <a:t>hebben</a:t>
            </a:r>
            <a:r>
              <a:rPr lang="en-US" sz="2000" spc="-1" dirty="0">
                <a:latin typeface="Arial"/>
                <a:cs typeface="Arial"/>
              </a:rPr>
              <a:t> </a:t>
            </a:r>
            <a:r>
              <a:rPr lang="en-US" sz="2000" spc="-1" dirty="0" err="1">
                <a:latin typeface="Arial"/>
                <a:cs typeface="Arial"/>
              </a:rPr>
              <a:t>een</a:t>
            </a:r>
            <a:r>
              <a:rPr lang="en-US" sz="2000" spc="-1" dirty="0">
                <a:latin typeface="Arial"/>
                <a:cs typeface="Arial"/>
              </a:rPr>
              <a:t> </a:t>
            </a:r>
            <a:r>
              <a:rPr lang="en-US" sz="2000" spc="-1" dirty="0" err="1">
                <a:latin typeface="Arial"/>
                <a:cs typeface="Arial"/>
              </a:rPr>
              <a:t>koffer</a:t>
            </a:r>
            <a:r>
              <a:rPr lang="en-US" sz="2000" spc="-1" dirty="0">
                <a:latin typeface="Arial"/>
                <a:cs typeface="Arial"/>
              </a:rPr>
              <a:t> die </a:t>
            </a:r>
            <a:r>
              <a:rPr lang="en-US" sz="2000" spc="-1" dirty="0" err="1">
                <a:latin typeface="Arial"/>
                <a:cs typeface="Arial"/>
              </a:rPr>
              <a:t>precies</a:t>
            </a:r>
            <a:r>
              <a:rPr lang="en-US" sz="2000" spc="-1" dirty="0">
                <a:latin typeface="Arial"/>
                <a:cs typeface="Arial"/>
              </a:rPr>
              <a:t> </a:t>
            </a:r>
            <a:r>
              <a:rPr lang="en-US" sz="2000" spc="-1" dirty="0" err="1">
                <a:latin typeface="Arial"/>
                <a:cs typeface="Arial"/>
              </a:rPr>
              <a:t>dat</a:t>
            </a:r>
            <a:r>
              <a:rPr lang="en-US" sz="2000" spc="-1" dirty="0">
                <a:latin typeface="Arial"/>
                <a:cs typeface="Arial"/>
              </a:rPr>
              <a:t> </a:t>
            </a:r>
            <a:r>
              <a:rPr lang="en-US" sz="2000" spc="-1" dirty="0" err="1">
                <a:latin typeface="Arial"/>
                <a:cs typeface="Arial"/>
              </a:rPr>
              <a:t>doet</a:t>
            </a:r>
            <a:r>
              <a:rPr lang="en-US" sz="2000" spc="-1" dirty="0">
                <a:latin typeface="Arial"/>
                <a:cs typeface="Arial"/>
              </a:rPr>
              <a:t>! </a:t>
            </a:r>
            <a:r>
              <a:rPr lang="en-US" sz="2000" spc="-1" dirty="0" err="1">
                <a:latin typeface="Arial"/>
                <a:cs typeface="Arial"/>
              </a:rPr>
              <a:t>Praat</a:t>
            </a:r>
            <a:r>
              <a:rPr lang="en-US" sz="2000" spc="-1" dirty="0">
                <a:latin typeface="Arial"/>
                <a:cs typeface="Arial"/>
              </a:rPr>
              <a:t> door de </a:t>
            </a:r>
            <a:r>
              <a:rPr lang="en-US" sz="2000" spc="-1" dirty="0" err="1">
                <a:latin typeface="Arial"/>
                <a:cs typeface="Arial"/>
              </a:rPr>
              <a:t>onderdelen</a:t>
            </a:r>
            <a:r>
              <a:rPr lang="en-US" sz="2000" spc="-1" dirty="0">
                <a:latin typeface="Arial"/>
                <a:cs typeface="Arial"/>
              </a:rPr>
              <a:t> </a:t>
            </a:r>
            <a:r>
              <a:rPr lang="en-US" sz="2000" spc="-1" dirty="0" err="1">
                <a:latin typeface="Arial"/>
                <a:cs typeface="Arial"/>
              </a:rPr>
              <a:t>heen</a:t>
            </a:r>
            <a:r>
              <a:rPr lang="en-US" sz="2000" spc="-1" dirty="0">
                <a:latin typeface="Arial"/>
                <a:cs typeface="Arial"/>
              </a:rPr>
              <a:t> </a:t>
            </a:r>
            <a:r>
              <a:rPr lang="en-US" sz="2000" spc="-1" dirty="0" err="1">
                <a:latin typeface="Arial"/>
                <a:cs typeface="Arial"/>
              </a:rPr>
              <a:t>en</a:t>
            </a:r>
            <a:r>
              <a:rPr lang="en-US" sz="2000" spc="-1" dirty="0">
                <a:latin typeface="Arial"/>
                <a:cs typeface="Arial"/>
              </a:rPr>
              <a:t> </a:t>
            </a:r>
            <a:r>
              <a:rPr lang="en-US" sz="2000" spc="-1" dirty="0" err="1">
                <a:latin typeface="Arial"/>
                <a:cs typeface="Arial"/>
              </a:rPr>
              <a:t>laat</a:t>
            </a:r>
            <a:r>
              <a:rPr lang="en-US" sz="2000" spc="-1" dirty="0">
                <a:latin typeface="Arial"/>
                <a:cs typeface="Arial"/>
              </a:rPr>
              <a:t> de </a:t>
            </a:r>
            <a:r>
              <a:rPr lang="en-US" sz="2000" spc="-1" dirty="0" err="1">
                <a:latin typeface="Arial"/>
                <a:cs typeface="Arial"/>
              </a:rPr>
              <a:t>dubbele</a:t>
            </a:r>
            <a:r>
              <a:rPr lang="en-US" sz="2000" spc="-1" dirty="0">
                <a:latin typeface="Arial"/>
                <a:cs typeface="Arial"/>
              </a:rPr>
              <a:t> </a:t>
            </a:r>
            <a:r>
              <a:rPr lang="en-US" sz="2000" spc="-1" dirty="0" err="1">
                <a:latin typeface="Arial"/>
                <a:cs typeface="Arial"/>
              </a:rPr>
              <a:t>spleet</a:t>
            </a:r>
            <a:r>
              <a:rPr lang="en-US" sz="2000" spc="-1" dirty="0">
                <a:latin typeface="Arial"/>
                <a:cs typeface="Arial"/>
              </a:rPr>
              <a:t> </a:t>
            </a:r>
            <a:r>
              <a:rPr lang="en-US" sz="2000" spc="-1" dirty="0" err="1">
                <a:latin typeface="Arial"/>
                <a:cs typeface="Arial"/>
              </a:rPr>
              <a:t>zien</a:t>
            </a:r>
            <a:r>
              <a:rPr lang="en-US" sz="2000" spc="-1" dirty="0">
                <a:latin typeface="Arial"/>
                <a:cs typeface="Arial"/>
              </a:rPr>
              <a:t>. </a:t>
            </a:r>
            <a:r>
              <a:rPr lang="en-US" sz="2000" spc="-1" dirty="0" err="1">
                <a:latin typeface="Arial"/>
                <a:cs typeface="Arial"/>
              </a:rPr>
              <a:t>Demonstreer</a:t>
            </a:r>
            <a:r>
              <a:rPr lang="en-US" sz="2000" spc="-1" dirty="0">
                <a:latin typeface="Arial"/>
                <a:cs typeface="Arial"/>
              </a:rPr>
              <a:t> het </a:t>
            </a:r>
            <a:r>
              <a:rPr lang="en-US" sz="2000" spc="-1" dirty="0" err="1">
                <a:latin typeface="Arial"/>
                <a:cs typeface="Arial"/>
              </a:rPr>
              <a:t>geluid</a:t>
            </a:r>
            <a:r>
              <a:rPr lang="en-US" sz="2000" spc="-1" dirty="0">
                <a:latin typeface="Arial"/>
                <a:cs typeface="Arial"/>
              </a:rPr>
              <a:t> van de speaker </a:t>
            </a:r>
            <a:r>
              <a:rPr lang="en-US" sz="2000" spc="-1" dirty="0" err="1">
                <a:latin typeface="Arial"/>
                <a:cs typeface="Arial"/>
              </a:rPr>
              <a:t>en</a:t>
            </a:r>
            <a:r>
              <a:rPr lang="en-US" sz="2000" spc="-1" dirty="0">
                <a:latin typeface="Arial"/>
                <a:cs typeface="Arial"/>
              </a:rPr>
              <a:t> </a:t>
            </a:r>
            <a:r>
              <a:rPr lang="en-US" sz="2000" spc="-1" dirty="0" err="1">
                <a:latin typeface="Arial"/>
                <a:cs typeface="Arial"/>
              </a:rPr>
              <a:t>laat</a:t>
            </a:r>
            <a:r>
              <a:rPr lang="en-US" sz="2000" spc="-1" dirty="0">
                <a:latin typeface="Arial"/>
                <a:cs typeface="Arial"/>
              </a:rPr>
              <a:t> de </a:t>
            </a:r>
            <a:r>
              <a:rPr lang="en-US" sz="2000" spc="-1" dirty="0" err="1">
                <a:latin typeface="Arial"/>
                <a:cs typeface="Arial"/>
              </a:rPr>
              <a:t>ruis</a:t>
            </a:r>
            <a:r>
              <a:rPr lang="en-US" sz="2000" spc="-1" dirty="0">
                <a:latin typeface="Arial"/>
                <a:cs typeface="Arial"/>
              </a:rPr>
              <a:t> </a:t>
            </a:r>
            <a:r>
              <a:rPr lang="en-US" sz="2000" spc="-1" dirty="0" err="1">
                <a:latin typeface="Arial"/>
                <a:cs typeface="Arial"/>
              </a:rPr>
              <a:t>horen</a:t>
            </a:r>
            <a:r>
              <a:rPr lang="en-US" sz="2000" spc="-1" dirty="0">
                <a:latin typeface="Arial"/>
                <a:cs typeface="Arial"/>
              </a:rPr>
              <a:t> </a:t>
            </a:r>
            <a:r>
              <a:rPr lang="en-US" sz="2000" spc="-1" dirty="0" err="1">
                <a:latin typeface="Arial"/>
                <a:cs typeface="Arial"/>
              </a:rPr>
              <a:t>als</a:t>
            </a:r>
            <a:r>
              <a:rPr lang="en-US" sz="2000" spc="-1" dirty="0">
                <a:latin typeface="Arial"/>
                <a:cs typeface="Arial"/>
              </a:rPr>
              <a:t> </a:t>
            </a:r>
            <a:r>
              <a:rPr lang="en-US" sz="2000" spc="-1" dirty="0" err="1">
                <a:latin typeface="Arial"/>
                <a:cs typeface="Arial"/>
              </a:rPr>
              <a:t>je</a:t>
            </a:r>
            <a:r>
              <a:rPr lang="en-US" sz="2000" spc="-1" dirty="0">
                <a:latin typeface="Arial"/>
                <a:cs typeface="Arial"/>
              </a:rPr>
              <a:t> de </a:t>
            </a:r>
            <a:r>
              <a:rPr lang="en-US" sz="2000" spc="-1" dirty="0" err="1">
                <a:latin typeface="Arial"/>
                <a:cs typeface="Arial"/>
              </a:rPr>
              <a:t>koffer</a:t>
            </a:r>
            <a:r>
              <a:rPr lang="en-US" sz="2000" spc="-1" dirty="0">
                <a:latin typeface="Arial"/>
                <a:cs typeface="Arial"/>
              </a:rPr>
              <a:t> heel </a:t>
            </a:r>
            <a:r>
              <a:rPr lang="en-US" sz="2000" spc="-1" dirty="0" err="1">
                <a:latin typeface="Arial"/>
                <a:cs typeface="Arial"/>
              </a:rPr>
              <a:t>iets</a:t>
            </a:r>
            <a:r>
              <a:rPr lang="en-US" sz="2000" spc="-1" dirty="0">
                <a:latin typeface="Arial"/>
                <a:cs typeface="Arial"/>
              </a:rPr>
              <a:t> open </a:t>
            </a:r>
            <a:r>
              <a:rPr lang="en-US" sz="2000" spc="-1" dirty="0" err="1">
                <a:latin typeface="Arial"/>
                <a:cs typeface="Arial"/>
              </a:rPr>
              <a:t>doet</a:t>
            </a:r>
            <a:r>
              <a:rPr lang="en-US" sz="2000" spc="-1" dirty="0">
                <a:latin typeface="Arial"/>
                <a:cs typeface="Arial"/>
              </a:rPr>
              <a:t>.</a:t>
            </a:r>
            <a:endParaRPr lang="nl-NL" dirty="0">
              <a:cs typeface="Arial"/>
            </a:endParaRPr>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72316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noRot="1" noChangeAspect="1"/>
          </p:cNvSpPr>
          <p:nvPr>
            <p:ph type="sldImg"/>
          </p:nvPr>
        </p:nvSpPr>
        <p:spPr>
          <a:xfrm>
            <a:off x="685800" y="1143000"/>
            <a:ext cx="5486400" cy="3086100"/>
          </a:xfrm>
          <a:prstGeom prst="rect">
            <a:avLst/>
          </a:prstGeom>
        </p:spPr>
      </p:sp>
      <p:sp>
        <p:nvSpPr>
          <p:cNvPr id="391" name="PlaceHolder 2"/>
          <p:cNvSpPr>
            <a:spLocks noGrp="1"/>
          </p:cNvSpPr>
          <p:nvPr>
            <p:ph type="body"/>
          </p:nvPr>
        </p:nvSpPr>
        <p:spPr>
          <a:xfrm>
            <a:off x="685800" y="4400640"/>
            <a:ext cx="5486040" cy="3600000"/>
          </a:xfrm>
          <a:prstGeom prst="rect">
            <a:avLst/>
          </a:prstGeom>
        </p:spPr>
        <p:txBody>
          <a:bodyPr>
            <a:noAutofit/>
          </a:bodyPr>
          <a:lstStyle/>
          <a:p>
            <a:pPr marL="215900" indent="-215900"/>
            <a:r>
              <a:rPr lang="en-US" sz="2000" spc="-1">
                <a:latin typeface="Arial"/>
                <a:cs typeface="Arial"/>
              </a:rPr>
              <a:t>Deze slide is voor de mensen die niet geloven dat er maar één foton tegelijk door de dubbelspleet gaat ;)</a:t>
            </a:r>
            <a:endParaRPr lang="en-US" sz="2000" spc="-1">
              <a:cs typeface="Arial"/>
            </a:endParaRPr>
          </a:p>
        </p:txBody>
      </p:sp>
      <p:sp>
        <p:nvSpPr>
          <p:cNvPr id="3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BB39DE9-8C1E-47C9-8A0A-9B1DEA138191}" type="slidenum">
              <a:rPr lang="en-US"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443050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5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5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5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5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6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6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6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6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6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86"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8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9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9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1523880" y="1122480"/>
            <a:ext cx="9143640" cy="110667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9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30"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9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0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10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0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1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1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1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11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1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1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1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1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12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3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3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3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 name="PlaceHolder 1"/>
          <p:cNvSpPr>
            <a:spLocks noGrp="1"/>
          </p:cNvSpPr>
          <p:nvPr>
            <p:ph type="subTitle"/>
          </p:nvPr>
        </p:nvSpPr>
        <p:spPr>
          <a:xfrm>
            <a:off x="1523880" y="1122480"/>
            <a:ext cx="9143640" cy="110667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3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4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4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4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4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4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tIns="0" rIns="0" bIns="0" anchor="ctr">
            <a:spAutoFit/>
          </a:bodyPr>
          <a:lstStyle/>
          <a:p>
            <a:endParaRPr lang="nl-NL" sz="1800" b="0" strike="noStrike" spc="-1">
              <a:solidFill>
                <a:srgbClr val="000000"/>
              </a:solidFill>
              <a:latin typeface="Arial Narrow"/>
            </a:endParaRPr>
          </a:p>
        </p:txBody>
      </p:sp>
      <p:sp>
        <p:nvSpPr>
          <p:cNvPr id="4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
        <p:nvSpPr>
          <p:cNvPr id="4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nl-NL" sz="2800" b="0" strike="noStrike" spc="-1">
              <a:solidFill>
                <a:srgbClr val="FFFFFF"/>
              </a:solidFill>
              <a:latin typeface="Arial Narrow"/>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26" Type="http://schemas.openxmlformats.org/officeDocument/2006/relationships/image" Target="../media/image13.png"/><Relationship Id="rId3" Type="http://schemas.openxmlformats.org/officeDocument/2006/relationships/slideLayout" Target="../slideLayouts/slideLayout3.xml"/><Relationship Id="rId21" Type="http://schemas.openxmlformats.org/officeDocument/2006/relationships/image" Target="../media/image8.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5" Type="http://schemas.openxmlformats.org/officeDocument/2006/relationships/image" Target="../media/image12.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7.png"/><Relationship Id="rId29"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1.png"/><Relationship Id="rId5" Type="http://schemas.openxmlformats.org/officeDocument/2006/relationships/slideLayout" Target="../slideLayouts/slideLayout5.xml"/><Relationship Id="rId15" Type="http://schemas.openxmlformats.org/officeDocument/2006/relationships/image" Target="../media/image2.jpeg"/><Relationship Id="rId23" Type="http://schemas.openxmlformats.org/officeDocument/2006/relationships/image" Target="../media/image10.png"/><Relationship Id="rId28" Type="http://schemas.openxmlformats.org/officeDocument/2006/relationships/image" Target="../media/image15.png"/><Relationship Id="rId10" Type="http://schemas.openxmlformats.org/officeDocument/2006/relationships/slideLayout" Target="../slideLayouts/slideLayout10.xml"/><Relationship Id="rId19" Type="http://schemas.openxmlformats.org/officeDocument/2006/relationships/image" Target="../media/image6.png"/><Relationship Id="rId31" Type="http://schemas.openxmlformats.org/officeDocument/2006/relationships/image" Target="../media/image18.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 Id="rId22" Type="http://schemas.openxmlformats.org/officeDocument/2006/relationships/image" Target="../media/image9.png"/><Relationship Id="rId27" Type="http://schemas.openxmlformats.org/officeDocument/2006/relationships/image" Target="../media/image14.png"/><Relationship Id="rId30" Type="http://schemas.openxmlformats.org/officeDocument/2006/relationships/image" Target="../media/image1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20.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19.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9" name="Picture 6"/>
          <p:cNvPicPr/>
          <p:nvPr/>
        </p:nvPicPr>
        <p:blipFill>
          <a:blip r:embed="rId14"/>
          <a:stretch/>
        </p:blipFill>
        <p:spPr>
          <a:xfrm rot="16982400">
            <a:off x="2542320" y="-3396960"/>
            <a:ext cx="7106400" cy="13651200"/>
          </a:xfrm>
          <a:prstGeom prst="rect">
            <a:avLst/>
          </a:prstGeom>
          <a:ln>
            <a:noFill/>
          </a:ln>
        </p:spPr>
      </p:pic>
      <p:pic>
        <p:nvPicPr>
          <p:cNvPr id="30" name="Picture 8"/>
          <p:cNvPicPr/>
          <p:nvPr/>
        </p:nvPicPr>
        <p:blipFill>
          <a:blip r:embed="rId15"/>
          <a:srcRect l="13194" t="21402" r="12115" b="23794"/>
          <a:stretch/>
        </p:blipFill>
        <p:spPr>
          <a:xfrm>
            <a:off x="160560" y="6246720"/>
            <a:ext cx="872640" cy="478440"/>
          </a:xfrm>
          <a:prstGeom prst="rect">
            <a:avLst/>
          </a:prstGeom>
          <a:ln>
            <a:noFill/>
          </a:ln>
        </p:spPr>
      </p:pic>
      <p:pic>
        <p:nvPicPr>
          <p:cNvPr id="2" name="Picture 7"/>
          <p:cNvPicPr/>
          <p:nvPr/>
        </p:nvPicPr>
        <p:blipFill>
          <a:blip r:embed="rId16"/>
          <a:stretch/>
        </p:blipFill>
        <p:spPr>
          <a:xfrm>
            <a:off x="10676160" y="6242040"/>
            <a:ext cx="1354680" cy="478800"/>
          </a:xfrm>
          <a:prstGeom prst="rect">
            <a:avLst/>
          </a:prstGeom>
          <a:ln>
            <a:noFill/>
          </a:ln>
        </p:spPr>
      </p:pic>
      <p:pic>
        <p:nvPicPr>
          <p:cNvPr id="3" name="Picture 7"/>
          <p:cNvPicPr/>
          <p:nvPr/>
        </p:nvPicPr>
        <p:blipFill>
          <a:blip r:embed="rId17"/>
          <a:stretch/>
        </p:blipFill>
        <p:spPr>
          <a:xfrm>
            <a:off x="268200" y="500400"/>
            <a:ext cx="7190280" cy="2595960"/>
          </a:xfrm>
          <a:prstGeom prst="rect">
            <a:avLst/>
          </a:prstGeom>
          <a:ln>
            <a:noFill/>
          </a:ln>
        </p:spPr>
      </p:pic>
      <p:pic>
        <p:nvPicPr>
          <p:cNvPr id="4" name="Picture 8"/>
          <p:cNvPicPr/>
          <p:nvPr/>
        </p:nvPicPr>
        <p:blipFill>
          <a:blip r:embed="rId18"/>
          <a:stretch/>
        </p:blipFill>
        <p:spPr>
          <a:xfrm>
            <a:off x="276120" y="501840"/>
            <a:ext cx="7176960" cy="2595960"/>
          </a:xfrm>
          <a:prstGeom prst="rect">
            <a:avLst/>
          </a:prstGeom>
          <a:ln>
            <a:noFill/>
          </a:ln>
        </p:spPr>
      </p:pic>
      <p:sp>
        <p:nvSpPr>
          <p:cNvPr id="5" name="CustomShape 1"/>
          <p:cNvSpPr/>
          <p:nvPr/>
        </p:nvSpPr>
        <p:spPr>
          <a:xfrm>
            <a:off x="642240" y="2881440"/>
            <a:ext cx="205920" cy="20592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sp>
      <p:sp>
        <p:nvSpPr>
          <p:cNvPr id="6" name="CustomShape 2"/>
          <p:cNvSpPr/>
          <p:nvPr/>
        </p:nvSpPr>
        <p:spPr>
          <a:xfrm>
            <a:off x="567360" y="2966760"/>
            <a:ext cx="107280" cy="10728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sp>
      <p:sp>
        <p:nvSpPr>
          <p:cNvPr id="7" name="CustomShape 3"/>
          <p:cNvSpPr/>
          <p:nvPr/>
        </p:nvSpPr>
        <p:spPr>
          <a:xfrm>
            <a:off x="845640" y="1897560"/>
            <a:ext cx="195120" cy="19512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sp>
      <p:sp>
        <p:nvSpPr>
          <p:cNvPr id="8" name="CustomShape 4"/>
          <p:cNvSpPr/>
          <p:nvPr/>
        </p:nvSpPr>
        <p:spPr>
          <a:xfrm>
            <a:off x="1980000" y="1734840"/>
            <a:ext cx="141840" cy="14184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sp>
      <p:sp>
        <p:nvSpPr>
          <p:cNvPr id="9" name="CustomShape 5"/>
          <p:cNvSpPr/>
          <p:nvPr/>
        </p:nvSpPr>
        <p:spPr>
          <a:xfrm>
            <a:off x="3063240" y="1850040"/>
            <a:ext cx="141840" cy="14184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Narrow"/>
              </a:rPr>
              <a:t> </a:t>
            </a:r>
            <a:endParaRPr lang="en-US" sz="1800" b="0" strike="noStrike" spc="-1">
              <a:latin typeface="Arial"/>
            </a:endParaRPr>
          </a:p>
        </p:txBody>
      </p:sp>
      <p:sp>
        <p:nvSpPr>
          <p:cNvPr id="10" name="CustomShape 6"/>
          <p:cNvSpPr/>
          <p:nvPr/>
        </p:nvSpPr>
        <p:spPr>
          <a:xfrm>
            <a:off x="2351880" y="2199600"/>
            <a:ext cx="141840" cy="14184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Narrow"/>
              </a:rPr>
              <a:t> </a:t>
            </a:r>
            <a:endParaRPr lang="en-US" sz="1800" b="0" strike="noStrike" spc="-1">
              <a:latin typeface="Arial"/>
            </a:endParaRPr>
          </a:p>
        </p:txBody>
      </p:sp>
      <p:sp>
        <p:nvSpPr>
          <p:cNvPr id="11" name="CustomShape 7"/>
          <p:cNvSpPr/>
          <p:nvPr/>
        </p:nvSpPr>
        <p:spPr>
          <a:xfrm>
            <a:off x="2449440" y="2824560"/>
            <a:ext cx="141840" cy="14184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Narrow"/>
              </a:rPr>
              <a:t> </a:t>
            </a:r>
            <a:endParaRPr lang="en-US" sz="1800" b="0" strike="noStrike" spc="-1">
              <a:latin typeface="Arial"/>
            </a:endParaRPr>
          </a:p>
        </p:txBody>
      </p:sp>
      <p:sp>
        <p:nvSpPr>
          <p:cNvPr id="12" name="CustomShape 8"/>
          <p:cNvSpPr/>
          <p:nvPr/>
        </p:nvSpPr>
        <p:spPr>
          <a:xfrm>
            <a:off x="3475440" y="2028960"/>
            <a:ext cx="141840" cy="14184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Narrow"/>
              </a:rPr>
              <a:t> </a:t>
            </a:r>
            <a:endParaRPr lang="en-US" sz="1800" b="0" strike="noStrike" spc="-1">
              <a:latin typeface="Arial"/>
            </a:endParaRPr>
          </a:p>
        </p:txBody>
      </p:sp>
      <p:sp>
        <p:nvSpPr>
          <p:cNvPr id="13" name="CustomShape 9"/>
          <p:cNvSpPr/>
          <p:nvPr/>
        </p:nvSpPr>
        <p:spPr>
          <a:xfrm>
            <a:off x="4247280" y="630720"/>
            <a:ext cx="141840" cy="14184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Arial Narrow"/>
              </a:rPr>
              <a:t> </a:t>
            </a:r>
            <a:endParaRPr lang="en-US" sz="1800" b="0" strike="noStrike" spc="-1">
              <a:latin typeface="Arial"/>
            </a:endParaRPr>
          </a:p>
        </p:txBody>
      </p:sp>
      <p:pic>
        <p:nvPicPr>
          <p:cNvPr id="14" name="Picture 18"/>
          <p:cNvPicPr/>
          <p:nvPr/>
        </p:nvPicPr>
        <p:blipFill>
          <a:blip r:embed="rId19"/>
          <a:stretch/>
        </p:blipFill>
        <p:spPr>
          <a:xfrm rot="2493600">
            <a:off x="11679480" y="605160"/>
            <a:ext cx="243720" cy="169560"/>
          </a:xfrm>
          <a:prstGeom prst="rect">
            <a:avLst/>
          </a:prstGeom>
          <a:ln>
            <a:noFill/>
          </a:ln>
        </p:spPr>
      </p:pic>
      <p:pic>
        <p:nvPicPr>
          <p:cNvPr id="15" name="Picture 19"/>
          <p:cNvPicPr/>
          <p:nvPr/>
        </p:nvPicPr>
        <p:blipFill>
          <a:blip r:embed="rId20"/>
          <a:stretch/>
        </p:blipFill>
        <p:spPr>
          <a:xfrm rot="2493600">
            <a:off x="10246320" y="1208520"/>
            <a:ext cx="741240" cy="280440"/>
          </a:xfrm>
          <a:prstGeom prst="rect">
            <a:avLst/>
          </a:prstGeom>
          <a:ln>
            <a:noFill/>
          </a:ln>
        </p:spPr>
      </p:pic>
      <p:pic>
        <p:nvPicPr>
          <p:cNvPr id="16" name="Picture 20"/>
          <p:cNvPicPr/>
          <p:nvPr/>
        </p:nvPicPr>
        <p:blipFill>
          <a:blip r:embed="rId21"/>
          <a:stretch/>
        </p:blipFill>
        <p:spPr>
          <a:xfrm rot="2493600">
            <a:off x="9740880" y="1025640"/>
            <a:ext cx="263160" cy="183960"/>
          </a:xfrm>
          <a:prstGeom prst="rect">
            <a:avLst/>
          </a:prstGeom>
          <a:ln>
            <a:noFill/>
          </a:ln>
        </p:spPr>
      </p:pic>
      <p:pic>
        <p:nvPicPr>
          <p:cNvPr id="17" name="Picture 21"/>
          <p:cNvPicPr/>
          <p:nvPr/>
        </p:nvPicPr>
        <p:blipFill>
          <a:blip r:embed="rId22"/>
          <a:stretch/>
        </p:blipFill>
        <p:spPr>
          <a:xfrm rot="2493600">
            <a:off x="10252080" y="6120"/>
            <a:ext cx="131400" cy="149040"/>
          </a:xfrm>
          <a:prstGeom prst="rect">
            <a:avLst/>
          </a:prstGeom>
          <a:ln>
            <a:noFill/>
          </a:ln>
        </p:spPr>
      </p:pic>
      <p:pic>
        <p:nvPicPr>
          <p:cNvPr id="18" name="Picture 22"/>
          <p:cNvPicPr/>
          <p:nvPr/>
        </p:nvPicPr>
        <p:blipFill>
          <a:blip r:embed="rId23"/>
          <a:stretch/>
        </p:blipFill>
        <p:spPr>
          <a:xfrm rot="2493600">
            <a:off x="10691280" y="263520"/>
            <a:ext cx="482400" cy="210240"/>
          </a:xfrm>
          <a:prstGeom prst="rect">
            <a:avLst/>
          </a:prstGeom>
          <a:ln>
            <a:noFill/>
          </a:ln>
        </p:spPr>
      </p:pic>
      <p:pic>
        <p:nvPicPr>
          <p:cNvPr id="19" name="Picture 23"/>
          <p:cNvPicPr/>
          <p:nvPr/>
        </p:nvPicPr>
        <p:blipFill>
          <a:blip r:embed="rId24"/>
          <a:stretch/>
        </p:blipFill>
        <p:spPr>
          <a:xfrm rot="2493600">
            <a:off x="11560680" y="1361160"/>
            <a:ext cx="232200" cy="249840"/>
          </a:xfrm>
          <a:prstGeom prst="rect">
            <a:avLst/>
          </a:prstGeom>
          <a:ln>
            <a:noFill/>
          </a:ln>
        </p:spPr>
      </p:pic>
      <p:pic>
        <p:nvPicPr>
          <p:cNvPr id="20" name="Picture 24"/>
          <p:cNvPicPr/>
          <p:nvPr/>
        </p:nvPicPr>
        <p:blipFill>
          <a:blip r:embed="rId25"/>
          <a:stretch/>
        </p:blipFill>
        <p:spPr>
          <a:xfrm rot="974400">
            <a:off x="10603440" y="699840"/>
            <a:ext cx="625320" cy="459720"/>
          </a:xfrm>
          <a:prstGeom prst="rect">
            <a:avLst/>
          </a:prstGeom>
          <a:ln>
            <a:noFill/>
          </a:ln>
        </p:spPr>
      </p:pic>
      <p:pic>
        <p:nvPicPr>
          <p:cNvPr id="21" name="Picture 25"/>
          <p:cNvPicPr/>
          <p:nvPr/>
        </p:nvPicPr>
        <p:blipFill>
          <a:blip r:embed="rId26"/>
          <a:stretch/>
        </p:blipFill>
        <p:spPr>
          <a:xfrm rot="2493600">
            <a:off x="7143480" y="-681120"/>
            <a:ext cx="1022400" cy="1268280"/>
          </a:xfrm>
          <a:prstGeom prst="rect">
            <a:avLst/>
          </a:prstGeom>
          <a:ln>
            <a:noFill/>
          </a:ln>
        </p:spPr>
      </p:pic>
      <p:pic>
        <p:nvPicPr>
          <p:cNvPr id="22" name="Picture 26"/>
          <p:cNvPicPr/>
          <p:nvPr/>
        </p:nvPicPr>
        <p:blipFill>
          <a:blip r:embed="rId27"/>
          <a:stretch/>
        </p:blipFill>
        <p:spPr>
          <a:xfrm rot="2493600">
            <a:off x="8175600" y="1685520"/>
            <a:ext cx="258480" cy="276120"/>
          </a:xfrm>
          <a:prstGeom prst="rect">
            <a:avLst/>
          </a:prstGeom>
          <a:ln>
            <a:noFill/>
          </a:ln>
        </p:spPr>
      </p:pic>
      <p:pic>
        <p:nvPicPr>
          <p:cNvPr id="23" name="Picture 27"/>
          <p:cNvPicPr/>
          <p:nvPr/>
        </p:nvPicPr>
        <p:blipFill>
          <a:blip r:embed="rId28"/>
          <a:stretch/>
        </p:blipFill>
        <p:spPr>
          <a:xfrm rot="2493600">
            <a:off x="8343360" y="699480"/>
            <a:ext cx="2238120" cy="1645560"/>
          </a:xfrm>
          <a:prstGeom prst="rect">
            <a:avLst/>
          </a:prstGeom>
          <a:ln>
            <a:noFill/>
          </a:ln>
        </p:spPr>
      </p:pic>
      <p:pic>
        <p:nvPicPr>
          <p:cNvPr id="24" name="Picture 28"/>
          <p:cNvPicPr/>
          <p:nvPr/>
        </p:nvPicPr>
        <p:blipFill>
          <a:blip r:embed="rId29"/>
          <a:stretch/>
        </p:blipFill>
        <p:spPr>
          <a:xfrm rot="6903000">
            <a:off x="5927400" y="5445720"/>
            <a:ext cx="1315080" cy="1303200"/>
          </a:xfrm>
          <a:prstGeom prst="rect">
            <a:avLst/>
          </a:prstGeom>
          <a:ln>
            <a:noFill/>
          </a:ln>
        </p:spPr>
      </p:pic>
      <p:pic>
        <p:nvPicPr>
          <p:cNvPr id="25" name="Picture 29"/>
          <p:cNvPicPr/>
          <p:nvPr/>
        </p:nvPicPr>
        <p:blipFill>
          <a:blip r:embed="rId30"/>
          <a:stretch/>
        </p:blipFill>
        <p:spPr>
          <a:xfrm rot="10606200">
            <a:off x="8522640" y="5001120"/>
            <a:ext cx="1070640" cy="1060920"/>
          </a:xfrm>
          <a:prstGeom prst="rect">
            <a:avLst/>
          </a:prstGeom>
          <a:ln>
            <a:noFill/>
          </a:ln>
        </p:spPr>
      </p:pic>
      <p:pic>
        <p:nvPicPr>
          <p:cNvPr id="26" name="Picture 30"/>
          <p:cNvPicPr/>
          <p:nvPr/>
        </p:nvPicPr>
        <p:blipFill>
          <a:blip r:embed="rId31"/>
          <a:stretch/>
        </p:blipFill>
        <p:spPr>
          <a:xfrm rot="8871000">
            <a:off x="2243880" y="4311000"/>
            <a:ext cx="2462760" cy="2440440"/>
          </a:xfrm>
          <a:prstGeom prst="rect">
            <a:avLst/>
          </a:prstGeom>
          <a:ln>
            <a:noFill/>
          </a:ln>
        </p:spPr>
      </p:pic>
      <p:sp>
        <p:nvSpPr>
          <p:cNvPr id="27" name="PlaceHolder 10"/>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br/>
            <a:r>
              <a:rPr lang="nl-NL" sz="6000" b="1" strike="noStrike" cap="all" spc="-1">
                <a:solidFill>
                  <a:srgbClr val="FFFFFF"/>
                </a:solidFill>
                <a:latin typeface="Arial Narrow"/>
              </a:rPr>
              <a:t>title</a:t>
            </a:r>
            <a:endParaRPr lang="nl-NL" sz="6000" b="0" strike="noStrike" spc="-1">
              <a:solidFill>
                <a:srgbClr val="000000"/>
              </a:solidFill>
              <a:latin typeface="Arial Narrow"/>
            </a:endParaRPr>
          </a:p>
        </p:txBody>
      </p:sp>
      <p:sp>
        <p:nvSpPr>
          <p:cNvPr id="28" name="PlaceHolder 11"/>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nl-NL" sz="2800" b="0" strike="noStrike" spc="-1">
                <a:solidFill>
                  <a:srgbClr val="FFFFFF"/>
                </a:solidFill>
                <a:latin typeface="Arial Narrow"/>
              </a:rPr>
              <a:t>Click to edit the outline text format</a:t>
            </a:r>
          </a:p>
          <a:p>
            <a:pPr marL="864000" lvl="1" indent="-324000">
              <a:spcBef>
                <a:spcPts val="1134"/>
              </a:spcBef>
              <a:buClr>
                <a:srgbClr val="FFFFFF"/>
              </a:buClr>
              <a:buSzPct val="75000"/>
              <a:buFont typeface="Symbol" charset="2"/>
              <a:buChar char=""/>
            </a:pPr>
            <a:r>
              <a:rPr lang="nl-NL" sz="2000" b="0" strike="noStrike" spc="-1">
                <a:solidFill>
                  <a:srgbClr val="FFFFFF"/>
                </a:solidFill>
                <a:latin typeface="Arial Narrow"/>
              </a:rPr>
              <a:t>Second Outline Level</a:t>
            </a:r>
          </a:p>
          <a:p>
            <a:pPr marL="1296000" lvl="2" indent="-288000">
              <a:spcBef>
                <a:spcPts val="850"/>
              </a:spcBef>
              <a:buClr>
                <a:srgbClr val="FFFFFF"/>
              </a:buClr>
              <a:buSzPct val="45000"/>
              <a:buFont typeface="Wingdings" charset="2"/>
              <a:buChar char=""/>
            </a:pPr>
            <a:r>
              <a:rPr lang="nl-NL" sz="1800" b="0" strike="noStrike" spc="-1">
                <a:solidFill>
                  <a:srgbClr val="FFFFFF"/>
                </a:solidFill>
                <a:latin typeface="Arial Narrow"/>
              </a:rPr>
              <a:t>Third Outline Level</a:t>
            </a:r>
          </a:p>
          <a:p>
            <a:pPr marL="1728000" lvl="3" indent="-216000">
              <a:spcBef>
                <a:spcPts val="567"/>
              </a:spcBef>
              <a:buClr>
                <a:srgbClr val="FFFFFF"/>
              </a:buClr>
              <a:buSzPct val="75000"/>
              <a:buFont typeface="Symbol" charset="2"/>
              <a:buChar char=""/>
            </a:pPr>
            <a:r>
              <a:rPr lang="nl-NL" sz="1800" b="0" strike="noStrike" spc="-1">
                <a:solidFill>
                  <a:srgbClr val="FFFFFF"/>
                </a:solidFill>
                <a:latin typeface="Arial Narrow"/>
              </a:rPr>
              <a:t>Fourth Outline Level</a:t>
            </a:r>
          </a:p>
          <a:p>
            <a:pPr marL="2160000" lvl="4" indent="-216000">
              <a:spcBef>
                <a:spcPts val="283"/>
              </a:spcBef>
              <a:buClr>
                <a:srgbClr val="FFFFFF"/>
              </a:buClr>
              <a:buSzPct val="45000"/>
              <a:buFont typeface="Wingdings" charset="2"/>
              <a:buChar char=""/>
            </a:pPr>
            <a:r>
              <a:rPr lang="nl-NL" sz="2000" b="0" strike="noStrike" spc="-1">
                <a:solidFill>
                  <a:srgbClr val="FFFFFF"/>
                </a:solidFill>
                <a:latin typeface="Arial Narrow"/>
              </a:rPr>
              <a:t>Fifth Outline Level</a:t>
            </a:r>
          </a:p>
          <a:p>
            <a:pPr marL="2592000" lvl="5" indent="-216000">
              <a:spcBef>
                <a:spcPts val="283"/>
              </a:spcBef>
              <a:buClr>
                <a:srgbClr val="FFFFFF"/>
              </a:buClr>
              <a:buSzPct val="45000"/>
              <a:buFont typeface="Wingdings" charset="2"/>
              <a:buChar char=""/>
            </a:pPr>
            <a:r>
              <a:rPr lang="nl-NL" sz="2000" b="0" strike="noStrike" spc="-1">
                <a:solidFill>
                  <a:srgbClr val="FFFFFF"/>
                </a:solidFill>
                <a:latin typeface="Arial Narrow"/>
              </a:rPr>
              <a:t>Sixth Outline Level</a:t>
            </a:r>
          </a:p>
          <a:p>
            <a:pPr marL="3024000" lvl="6" indent="-216000">
              <a:spcBef>
                <a:spcPts val="283"/>
              </a:spcBef>
              <a:buClr>
                <a:srgbClr val="FFFFFF"/>
              </a:buClr>
              <a:buSzPct val="45000"/>
              <a:buFont typeface="Wingdings" charset="2"/>
              <a:buChar char=""/>
            </a:pPr>
            <a:r>
              <a:rPr lang="nl-NL" sz="2000" b="0" strike="noStrike" spc="-1">
                <a:solidFill>
                  <a:srgbClr val="FFFFFF"/>
                </a:solidFill>
                <a:latin typeface="Arial Narrow"/>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5" name="Picture 6"/>
          <p:cNvPicPr/>
          <p:nvPr/>
        </p:nvPicPr>
        <p:blipFill>
          <a:blip r:embed="rId14"/>
          <a:stretch/>
        </p:blipFill>
        <p:spPr>
          <a:xfrm rot="16982400">
            <a:off x="2542320" y="-3396960"/>
            <a:ext cx="7106400" cy="13651200"/>
          </a:xfrm>
          <a:prstGeom prst="rect">
            <a:avLst/>
          </a:prstGeom>
          <a:ln>
            <a:noFill/>
          </a:ln>
        </p:spPr>
      </p:pic>
      <p:pic>
        <p:nvPicPr>
          <p:cNvPr id="66" name="Picture 8"/>
          <p:cNvPicPr/>
          <p:nvPr/>
        </p:nvPicPr>
        <p:blipFill>
          <a:blip r:embed="rId15"/>
          <a:srcRect l="13194" t="21402" r="12115" b="23794"/>
          <a:stretch/>
        </p:blipFill>
        <p:spPr>
          <a:xfrm>
            <a:off x="160560" y="6246720"/>
            <a:ext cx="872640" cy="478440"/>
          </a:xfrm>
          <a:prstGeom prst="rect">
            <a:avLst/>
          </a:prstGeom>
          <a:ln>
            <a:noFill/>
          </a:ln>
        </p:spPr>
      </p:pic>
      <p:pic>
        <p:nvPicPr>
          <p:cNvPr id="67" name="Picture 7"/>
          <p:cNvPicPr/>
          <p:nvPr/>
        </p:nvPicPr>
        <p:blipFill>
          <a:blip r:embed="rId16"/>
          <a:stretch/>
        </p:blipFill>
        <p:spPr>
          <a:xfrm>
            <a:off x="10676160" y="6242040"/>
            <a:ext cx="1354680" cy="478800"/>
          </a:xfrm>
          <a:prstGeom prst="rect">
            <a:avLst/>
          </a:prstGeom>
          <a:ln>
            <a:noFill/>
          </a:ln>
        </p:spPr>
      </p:pic>
      <p:sp>
        <p:nvSpPr>
          <p:cNvPr id="68"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nl-NL" sz="4400" b="1" strike="noStrike" cap="all" spc="-1">
                <a:solidFill>
                  <a:srgbClr val="FFFFFF"/>
                </a:solidFill>
                <a:latin typeface="Arial Narrow"/>
              </a:rPr>
              <a:t>Click to edit Master title style</a:t>
            </a:r>
            <a:endParaRPr lang="nl-NL" sz="4400" b="0" strike="noStrike" spc="-1">
              <a:solidFill>
                <a:srgbClr val="000000"/>
              </a:solidFill>
              <a:latin typeface="Arial Narrow"/>
            </a:endParaRPr>
          </a:p>
        </p:txBody>
      </p:sp>
      <p:sp>
        <p:nvSpPr>
          <p:cNvPr id="69"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F0D2D64C-19D5-4566-88EC-890BE3F763AA}" type="datetime">
              <a:rPr lang="en-US" sz="1200" b="0" strike="noStrike" spc="-1">
                <a:solidFill>
                  <a:srgbClr val="8B8B8B"/>
                </a:solidFill>
                <a:latin typeface="Arial Narrow"/>
              </a:rPr>
              <a:t>3/12/20</a:t>
            </a:fld>
            <a:endParaRPr lang="en-US" sz="1200" b="0" strike="noStrike" spc="-1">
              <a:latin typeface="Times New Roman"/>
            </a:endParaRPr>
          </a:p>
        </p:txBody>
      </p:sp>
      <p:sp>
        <p:nvSpPr>
          <p:cNvPr id="70"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71"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57FB811D-E7E3-41D8-A10B-5C9B3FCDE2CF}" type="slidenum">
              <a:rPr lang="en-US" sz="1200" b="0" strike="noStrike" spc="-1">
                <a:solidFill>
                  <a:srgbClr val="8B8B8B"/>
                </a:solidFill>
                <a:latin typeface="Arial Narrow"/>
              </a:rPr>
              <a:t>‹nr.›</a:t>
            </a:fld>
            <a:endParaRPr lang="en-US" sz="1200" b="0" strike="noStrike" spc="-1">
              <a:latin typeface="Times New Roman"/>
            </a:endParaRPr>
          </a:p>
        </p:txBody>
      </p:sp>
      <p:sp>
        <p:nvSpPr>
          <p:cNvPr id="72" name="PlaceHolder 5"/>
          <p:cNvSpPr>
            <a:spLocks noGrp="1"/>
          </p:cNvSpPr>
          <p:nvPr>
            <p:ph type="body"/>
          </p:nvPr>
        </p:nvSpPr>
        <p:spPr>
          <a:xfrm>
            <a:off x="838080" y="1927080"/>
            <a:ext cx="10515240" cy="3983400"/>
          </a:xfrm>
          <a:prstGeom prst="rect">
            <a:avLst/>
          </a:prstGeom>
        </p:spPr>
        <p:txBody>
          <a:bodyPr>
            <a:noAutofit/>
          </a:bodyPr>
          <a:lstStyle/>
          <a:p>
            <a:pPr marL="228600" indent="-228240">
              <a:lnSpc>
                <a:spcPct val="90000"/>
              </a:lnSpc>
              <a:spcBef>
                <a:spcPts val="1001"/>
              </a:spcBef>
              <a:buClr>
                <a:srgbClr val="FFFFFF"/>
              </a:buClr>
              <a:buFont typeface="Arial"/>
              <a:buChar char="•"/>
            </a:pPr>
            <a:r>
              <a:rPr lang="nl-NL" sz="2800" b="0" strike="noStrike" spc="-1">
                <a:solidFill>
                  <a:srgbClr val="FFFFFF"/>
                </a:solidFill>
                <a:latin typeface="Arial Narrow"/>
              </a:rPr>
              <a:t>Edit Master text styles</a:t>
            </a:r>
          </a:p>
          <a:p>
            <a:pPr marL="685800" lvl="1" indent="-228240">
              <a:lnSpc>
                <a:spcPct val="90000"/>
              </a:lnSpc>
              <a:spcBef>
                <a:spcPts val="499"/>
              </a:spcBef>
              <a:buClr>
                <a:srgbClr val="FFFFFF"/>
              </a:buClr>
              <a:buFont typeface="Arial"/>
              <a:buChar char="•"/>
            </a:pPr>
            <a:r>
              <a:rPr lang="nl-NL" sz="2400" b="0" strike="noStrike" spc="-1">
                <a:solidFill>
                  <a:srgbClr val="FFFFFF"/>
                </a:solidFill>
                <a:latin typeface="Arial Narrow"/>
              </a:rPr>
              <a:t>Second level</a:t>
            </a:r>
          </a:p>
          <a:p>
            <a:pPr marL="1142640" lvl="2" indent="-228240">
              <a:lnSpc>
                <a:spcPct val="90000"/>
              </a:lnSpc>
              <a:spcBef>
                <a:spcPts val="499"/>
              </a:spcBef>
              <a:buClr>
                <a:srgbClr val="FFFFFF"/>
              </a:buClr>
              <a:buFont typeface="Arial"/>
              <a:buChar char="•"/>
            </a:pPr>
            <a:r>
              <a:rPr lang="nl-NL" sz="2000" b="0" strike="noStrike" spc="-1">
                <a:solidFill>
                  <a:srgbClr val="FFFFFF"/>
                </a:solidFill>
                <a:latin typeface="Arial Narrow"/>
              </a:rPr>
              <a:t>Third level</a:t>
            </a:r>
          </a:p>
          <a:p>
            <a:pPr marL="1599840" lvl="3" indent="-228240">
              <a:lnSpc>
                <a:spcPct val="90000"/>
              </a:lnSpc>
              <a:spcBef>
                <a:spcPts val="499"/>
              </a:spcBef>
              <a:buClr>
                <a:srgbClr val="FFFFFF"/>
              </a:buClr>
              <a:buFont typeface="Arial"/>
              <a:buChar char="•"/>
            </a:pPr>
            <a:r>
              <a:rPr lang="nl-NL" sz="1800" b="0" strike="noStrike" spc="-1">
                <a:solidFill>
                  <a:srgbClr val="FFFFFF"/>
                </a:solidFill>
                <a:latin typeface="Arial Narrow"/>
              </a:rPr>
              <a:t>Fourth level</a:t>
            </a:r>
          </a:p>
          <a:p>
            <a:pPr marL="2057040" lvl="4" indent="-228240">
              <a:lnSpc>
                <a:spcPct val="90000"/>
              </a:lnSpc>
              <a:spcBef>
                <a:spcPts val="499"/>
              </a:spcBef>
              <a:buClr>
                <a:srgbClr val="FFFFFF"/>
              </a:buClr>
              <a:buFont typeface="Arial"/>
              <a:buChar char="•"/>
            </a:pPr>
            <a:r>
              <a:rPr lang="nl-NL" sz="1800" b="0" strike="noStrike" spc="-1">
                <a:solidFill>
                  <a:srgbClr val="FFFFFF"/>
                </a:solidFill>
                <a:latin typeface="Arial Narrow"/>
              </a:rPr>
              <a:t>Fifth level</a:t>
            </a:r>
          </a:p>
        </p:txBody>
      </p:sp>
      <p:grpSp>
        <p:nvGrpSpPr>
          <p:cNvPr id="73" name="Group 6"/>
          <p:cNvGrpSpPr/>
          <p:nvPr/>
        </p:nvGrpSpPr>
        <p:grpSpPr>
          <a:xfrm>
            <a:off x="9394560" y="1177200"/>
            <a:ext cx="3540600" cy="5886360"/>
            <a:chOff x="9394560" y="1177200"/>
            <a:chExt cx="3540600" cy="5886360"/>
          </a:xfrm>
        </p:grpSpPr>
        <p:pic>
          <p:nvPicPr>
            <p:cNvPr id="74" name="Picture 10"/>
            <p:cNvPicPr/>
            <p:nvPr/>
          </p:nvPicPr>
          <p:blipFill>
            <a:blip r:embed="rId17"/>
            <a:stretch/>
          </p:blipFill>
          <p:spPr>
            <a:xfrm rot="4375200">
              <a:off x="8394120" y="3119400"/>
              <a:ext cx="5541840" cy="2000520"/>
            </a:xfrm>
            <a:prstGeom prst="rect">
              <a:avLst/>
            </a:prstGeom>
            <a:ln>
              <a:noFill/>
            </a:ln>
          </p:spPr>
        </p:pic>
        <p:pic>
          <p:nvPicPr>
            <p:cNvPr id="75" name="Picture 11"/>
            <p:cNvPicPr/>
            <p:nvPr/>
          </p:nvPicPr>
          <p:blipFill>
            <a:blip r:embed="rId18"/>
            <a:stretch/>
          </p:blipFill>
          <p:spPr>
            <a:xfrm rot="4375200">
              <a:off x="8393400" y="3120840"/>
              <a:ext cx="5541840" cy="2000520"/>
            </a:xfrm>
            <a:prstGeom prst="rect">
              <a:avLst/>
            </a:prstGeom>
            <a:ln>
              <a:noFill/>
            </a:ln>
          </p:spPr>
        </p:pic>
        <p:sp>
          <p:nvSpPr>
            <p:cNvPr id="76" name="CustomShape 7"/>
            <p:cNvSpPr/>
            <p:nvPr/>
          </p:nvSpPr>
          <p:spPr>
            <a:xfrm rot="4375200">
              <a:off x="9506880" y="2011320"/>
              <a:ext cx="158400" cy="15840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sp>
        <p:sp>
          <p:nvSpPr>
            <p:cNvPr id="77" name="CustomShape 8"/>
            <p:cNvSpPr/>
            <p:nvPr/>
          </p:nvSpPr>
          <p:spPr>
            <a:xfrm rot="4375200">
              <a:off x="9489960" y="1965960"/>
              <a:ext cx="82440" cy="8244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sp>
        <p:sp>
          <p:nvSpPr>
            <p:cNvPr id="78" name="CustomShape 9"/>
            <p:cNvSpPr/>
            <p:nvPr/>
          </p:nvSpPr>
          <p:spPr>
            <a:xfrm rot="4375200">
              <a:off x="10283760" y="1937520"/>
              <a:ext cx="150480" cy="15048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sp>
        <p:sp>
          <p:nvSpPr>
            <p:cNvPr id="79" name="CustomShape 10"/>
            <p:cNvSpPr/>
            <p:nvPr/>
          </p:nvSpPr>
          <p:spPr>
            <a:xfrm rot="4375200">
              <a:off x="10695240" y="2731320"/>
              <a:ext cx="109080" cy="10908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sp>
        <p:sp>
          <p:nvSpPr>
            <p:cNvPr id="80" name="CustomShape 11"/>
            <p:cNvSpPr/>
            <p:nvPr/>
          </p:nvSpPr>
          <p:spPr>
            <a:xfrm rot="4375200">
              <a:off x="10855800" y="3555360"/>
              <a:ext cx="109080" cy="10908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350" b="0" strike="noStrike" spc="-1">
                  <a:solidFill>
                    <a:srgbClr val="FFFFFF"/>
                  </a:solidFill>
                  <a:latin typeface="Arial Narrow"/>
                </a:rPr>
                <a:t> </a:t>
              </a:r>
              <a:endParaRPr lang="en-US" sz="1350" b="0" strike="noStrike" spc="-1">
                <a:latin typeface="Arial"/>
              </a:endParaRPr>
            </a:p>
          </p:txBody>
        </p:sp>
        <p:sp>
          <p:nvSpPr>
            <p:cNvPr id="81" name="CustomShape 12"/>
            <p:cNvSpPr/>
            <p:nvPr/>
          </p:nvSpPr>
          <p:spPr>
            <a:xfrm rot="4375200">
              <a:off x="10437120" y="3110400"/>
              <a:ext cx="109080" cy="10908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350" b="0" strike="noStrike" spc="-1">
                  <a:solidFill>
                    <a:srgbClr val="FFFFFF"/>
                  </a:solidFill>
                  <a:latin typeface="Arial Narrow"/>
                </a:rPr>
                <a:t> </a:t>
              </a:r>
              <a:endParaRPr lang="en-US" sz="1350" b="0" strike="noStrike" spc="-1">
                <a:latin typeface="Arial"/>
              </a:endParaRPr>
            </a:p>
          </p:txBody>
        </p:sp>
        <p:sp>
          <p:nvSpPr>
            <p:cNvPr id="82" name="CustomShape 13"/>
            <p:cNvSpPr/>
            <p:nvPr/>
          </p:nvSpPr>
          <p:spPr>
            <a:xfrm rot="4375200">
              <a:off x="9998640" y="3323520"/>
              <a:ext cx="109080" cy="10908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350" b="0" strike="noStrike" spc="-1">
                  <a:solidFill>
                    <a:srgbClr val="FFFFFF"/>
                  </a:solidFill>
                  <a:latin typeface="Arial Narrow"/>
                </a:rPr>
                <a:t> </a:t>
              </a:r>
              <a:endParaRPr lang="en-US" sz="1350" b="0" strike="noStrike" spc="-1">
                <a:latin typeface="Arial"/>
              </a:endParaRPr>
            </a:p>
          </p:txBody>
        </p:sp>
        <p:sp>
          <p:nvSpPr>
            <p:cNvPr id="83" name="CustomShape 14"/>
            <p:cNvSpPr/>
            <p:nvPr/>
          </p:nvSpPr>
          <p:spPr>
            <a:xfrm rot="4375200">
              <a:off x="10816920" y="3899520"/>
              <a:ext cx="109080" cy="10908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350" b="0" strike="noStrike" spc="-1">
                  <a:solidFill>
                    <a:srgbClr val="FFFFFF"/>
                  </a:solidFill>
                  <a:latin typeface="Arial Narrow"/>
                </a:rPr>
                <a:t> </a:t>
              </a:r>
              <a:endParaRPr lang="en-US" sz="1350" b="0" strike="noStrike" spc="-1">
                <a:latin typeface="Arial"/>
              </a:endParaRPr>
            </a:p>
          </p:txBody>
        </p:sp>
        <p:sp>
          <p:nvSpPr>
            <p:cNvPr id="84" name="CustomShape 15"/>
            <p:cNvSpPr/>
            <p:nvPr/>
          </p:nvSpPr>
          <p:spPr>
            <a:xfrm rot="4375200">
              <a:off x="12021840" y="4151520"/>
              <a:ext cx="109080" cy="109080"/>
            </a:xfrm>
            <a:prstGeom prst="ellipse">
              <a:avLst/>
            </a:prstGeom>
            <a:solidFill>
              <a:srgbClr val="0079BD"/>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350" b="0" strike="noStrike" spc="-1">
                  <a:solidFill>
                    <a:srgbClr val="FFFFFF"/>
                  </a:solidFill>
                  <a:latin typeface="Arial Narrow"/>
                </a:rPr>
                <a:t> </a:t>
              </a:r>
              <a:endParaRPr lang="en-US" sz="1350" b="0" strike="noStrike" spc="-1">
                <a:latin typeface="Arial"/>
              </a:endParaRPr>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extShape 1"/>
          <p:cNvSpPr txBox="1"/>
          <p:nvPr/>
        </p:nvSpPr>
        <p:spPr>
          <a:xfrm>
            <a:off x="1523880" y="4586400"/>
            <a:ext cx="9143640" cy="1655280"/>
          </a:xfrm>
          <a:prstGeom prst="rect">
            <a:avLst/>
          </a:prstGeom>
          <a:noFill/>
          <a:ln>
            <a:noFill/>
          </a:ln>
        </p:spPr>
        <p:txBody>
          <a:bodyPr>
            <a:noAutofit/>
          </a:bodyPr>
          <a:lstStyle/>
          <a:p>
            <a:pPr algn="ctr">
              <a:lnSpc>
                <a:spcPct val="90000"/>
              </a:lnSpc>
              <a:spcBef>
                <a:spcPts val="1001"/>
              </a:spcBef>
            </a:pPr>
            <a:fld id="{18D33805-B61A-4B1C-A946-1993A4A326F1}" type="datetime1">
              <a:rPr lang="en-US" sz="2400" b="0" strike="noStrike" spc="-1">
                <a:solidFill>
                  <a:srgbClr val="FFFFFF"/>
                </a:solidFill>
                <a:latin typeface="Arial Narrow"/>
              </a:rPr>
              <a:t>3/12/20</a:t>
            </a:fld>
            <a:endParaRPr lang="en-US" sz="2400" b="0" strike="noStrike" spc="-1">
              <a:latin typeface="Arial"/>
            </a:endParaRPr>
          </a:p>
        </p:txBody>
      </p:sp>
      <p:sp>
        <p:nvSpPr>
          <p:cNvPr id="360" name="TextShape 2"/>
          <p:cNvSpPr txBox="1"/>
          <p:nvPr/>
        </p:nvSpPr>
        <p:spPr>
          <a:xfrm>
            <a:off x="1523880" y="2070000"/>
            <a:ext cx="9143640" cy="2387160"/>
          </a:xfrm>
          <a:prstGeom prst="rect">
            <a:avLst/>
          </a:prstGeom>
          <a:noFill/>
          <a:ln>
            <a:noFill/>
          </a:ln>
        </p:spPr>
        <p:txBody>
          <a:bodyPr anchor="b">
            <a:normAutofit lnSpcReduction="10000"/>
          </a:bodyPr>
          <a:lstStyle/>
          <a:p>
            <a:pPr algn="ctr">
              <a:lnSpc>
                <a:spcPct val="90000"/>
              </a:lnSpc>
            </a:pPr>
            <a:r>
              <a:rPr lang="nl-NL" sz="6000" b="1" strike="noStrike" cap="all" spc="-1" dirty="0">
                <a:solidFill>
                  <a:srgbClr val="FFFFFF"/>
                </a:solidFill>
                <a:latin typeface="Arial Narrow"/>
              </a:rPr>
              <a:t>Workshop </a:t>
            </a:r>
            <a:br>
              <a:rPr dirty="0"/>
            </a:br>
            <a:r>
              <a:rPr lang="nl-NL" sz="6000" b="1" cap="all" spc="-1" dirty="0" err="1">
                <a:solidFill>
                  <a:srgbClr val="FFFFFF"/>
                </a:solidFill>
                <a:latin typeface="Arial Narrow"/>
              </a:rPr>
              <a:t>Qu</a:t>
            </a:r>
            <a:r>
              <a:rPr lang="nl-NL" sz="6000" b="1" strike="noStrike" cap="all" spc="-1" dirty="0" err="1">
                <a:solidFill>
                  <a:srgbClr val="FFFFFF"/>
                </a:solidFill>
                <a:latin typeface="Arial Narrow"/>
              </a:rPr>
              <a:t>antummechanica</a:t>
            </a:r>
            <a:r>
              <a:rPr lang="nl-NL" sz="6000" b="1" cap="all" spc="-1" dirty="0">
                <a:solidFill>
                  <a:srgbClr val="FFFFFF"/>
                </a:solidFill>
                <a:latin typeface="Arial Narrow"/>
              </a:rPr>
              <a:t> Golf-deeltje</a:t>
            </a:r>
            <a:endParaRPr lang="nl-NL" sz="6000" cap="all" spc="-1" dirty="0">
              <a:solidFill>
                <a:srgbClr val="000000"/>
              </a:solidFill>
              <a:latin typeface="Arial Narrow"/>
            </a:endParaRPr>
          </a:p>
        </p:txBody>
      </p:sp>
      <p:pic>
        <p:nvPicPr>
          <p:cNvPr id="361" name="Picture 3"/>
          <p:cNvPicPr/>
          <p:nvPr/>
        </p:nvPicPr>
        <p:blipFill>
          <a:blip r:embed="rId3"/>
          <a:stretch/>
        </p:blipFill>
        <p:spPr>
          <a:xfrm>
            <a:off x="10676160" y="6242040"/>
            <a:ext cx="1354680" cy="478800"/>
          </a:xfrm>
          <a:prstGeom prst="rect">
            <a:avLst/>
          </a:prstGeom>
          <a:ln>
            <a:noFill/>
          </a:ln>
        </p:spPr>
      </p:pic>
      <p:sp>
        <p:nvSpPr>
          <p:cNvPr id="362" name="CustomShape 3"/>
          <p:cNvSpPr/>
          <p:nvPr/>
        </p:nvSpPr>
        <p:spPr>
          <a:xfrm>
            <a:off x="33840" y="5912280"/>
            <a:ext cx="990360" cy="1126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400" b="1" strike="noStrike" cap="all" spc="-1">
                <a:solidFill>
                  <a:srgbClr val="D9D9D9"/>
                </a:solidFill>
                <a:latin typeface="Arial Narrow"/>
              </a:rPr>
              <a:t>PRE-U</a:t>
            </a:r>
            <a:endParaRPr lang="en-US" sz="2400" b="0" strike="noStrike" spc="-1">
              <a:latin typeface="Arial"/>
            </a:endParaRPr>
          </a:p>
          <a:p>
            <a:pPr>
              <a:lnSpc>
                <a:spcPct val="100000"/>
              </a:lnSpc>
            </a:pPr>
            <a:r>
              <a:rPr lang="en-US" sz="1200" b="1" strike="noStrike" cap="all" spc="-1">
                <a:solidFill>
                  <a:srgbClr val="D9D9D9"/>
                </a:solidFill>
                <a:latin typeface="Arial Narrow"/>
              </a:rPr>
              <a:t>University </a:t>
            </a:r>
            <a:endParaRPr lang="en-US" sz="1200" b="0" strike="noStrike" spc="-1">
              <a:latin typeface="Arial"/>
            </a:endParaRPr>
          </a:p>
          <a:p>
            <a:pPr>
              <a:lnSpc>
                <a:spcPct val="100000"/>
              </a:lnSpc>
            </a:pPr>
            <a:r>
              <a:rPr lang="en-US" sz="1200" b="1" strike="noStrike" cap="all" spc="-1">
                <a:solidFill>
                  <a:srgbClr val="D9D9D9"/>
                </a:solidFill>
                <a:latin typeface="Arial Narrow"/>
              </a:rPr>
              <a:t>of Twente</a:t>
            </a:r>
            <a:endParaRPr lang="en-US" sz="1200" b="0" strike="noStrike" spc="-1">
              <a:latin typeface="Arial"/>
            </a:endParaRPr>
          </a:p>
          <a:p>
            <a:pPr>
              <a:lnSpc>
                <a:spcPct val="100000"/>
              </a:lnSpc>
            </a:pPr>
            <a:endParaRPr lang="en-US" sz="1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Double </a:t>
            </a:r>
            <a:r>
              <a:rPr lang="nl-NL" sz="4400" b="1" cap="all" spc="-1" err="1">
                <a:solidFill>
                  <a:srgbClr val="FFFFFF"/>
                </a:solidFill>
                <a:latin typeface="Arial Narrow"/>
              </a:rPr>
              <a:t>Slit</a:t>
            </a:r>
            <a:r>
              <a:rPr lang="nl-NL" sz="4400" b="1" cap="all" spc="-1">
                <a:solidFill>
                  <a:srgbClr val="FFFFFF"/>
                </a:solidFill>
                <a:latin typeface="Arial Narrow"/>
              </a:rPr>
              <a:t> experiment</a:t>
            </a:r>
            <a:endParaRPr lang="en-US"/>
          </a:p>
        </p:txBody>
      </p:sp>
      <p:sp>
        <p:nvSpPr>
          <p:cNvPr id="364" name="TextShape 2"/>
          <p:cNvSpPr txBox="1"/>
          <p:nvPr/>
        </p:nvSpPr>
        <p:spPr>
          <a:xfrm>
            <a:off x="838080" y="1927080"/>
            <a:ext cx="10515240" cy="3983400"/>
          </a:xfrm>
          <a:prstGeom prst="rect">
            <a:avLst/>
          </a:prstGeom>
          <a:noFill/>
          <a:ln>
            <a:noFill/>
          </a:ln>
        </p:spPr>
        <p:txBody>
          <a:bodyPr>
            <a:noAutofit/>
          </a:bodyPr>
          <a:lstStyle/>
          <a:p>
            <a:endParaRPr lang="nl-NL" sz="2800" b="0" strike="noStrike" spc="-1">
              <a:solidFill>
                <a:srgbClr val="FFFFFF"/>
              </a:solidFill>
              <a:latin typeface="Arial Narrow"/>
            </a:endParaRPr>
          </a:p>
        </p:txBody>
      </p:sp>
      <p:pic>
        <p:nvPicPr>
          <p:cNvPr id="2" name="Picture 2">
            <a:extLst>
              <a:ext uri="{FF2B5EF4-FFF2-40B4-BE49-F238E27FC236}">
                <a16:creationId xmlns:a16="http://schemas.microsoft.com/office/drawing/2014/main" id="{CACB507A-D2B1-423F-988D-07AA8F7A30EB}"/>
              </a:ext>
            </a:extLst>
          </p:cNvPr>
          <p:cNvPicPr>
            <a:picLocks noChangeAspect="1"/>
          </p:cNvPicPr>
          <p:nvPr/>
        </p:nvPicPr>
        <p:blipFill>
          <a:blip r:embed="rId3"/>
          <a:stretch>
            <a:fillRect/>
          </a:stretch>
        </p:blipFill>
        <p:spPr>
          <a:xfrm>
            <a:off x="3085214" y="1613821"/>
            <a:ext cx="6376639" cy="4602848"/>
          </a:xfrm>
          <a:prstGeom prst="rect">
            <a:avLst/>
          </a:prstGeom>
        </p:spPr>
      </p:pic>
    </p:spTree>
    <p:extLst>
      <p:ext uri="{BB962C8B-B14F-4D97-AF65-F5344CB8AC3E}">
        <p14:creationId xmlns:p14="http://schemas.microsoft.com/office/powerpoint/2010/main" val="3857575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Hoe komt dit?</a:t>
            </a:r>
            <a:endParaRPr lang="en-US"/>
          </a:p>
        </p:txBody>
      </p:sp>
      <p:sp>
        <p:nvSpPr>
          <p:cNvPr id="364" name="TextShape 2"/>
          <p:cNvSpPr txBox="1"/>
          <p:nvPr/>
        </p:nvSpPr>
        <p:spPr>
          <a:xfrm>
            <a:off x="401324" y="1555374"/>
            <a:ext cx="4800240" cy="4401570"/>
          </a:xfrm>
          <a:prstGeom prst="rect">
            <a:avLst/>
          </a:prstGeom>
          <a:noFill/>
          <a:ln>
            <a:noFill/>
          </a:ln>
        </p:spPr>
        <p:txBody>
          <a:bodyPr anchor="t">
            <a:noAutofit/>
          </a:bodyPr>
          <a:lstStyle/>
          <a:p>
            <a:pPr marL="457200" indent="-457200">
              <a:buAutoNum type="alphaUcPeriod"/>
            </a:pPr>
            <a:r>
              <a:rPr lang="nl-NL" sz="2200" spc="-1">
                <a:solidFill>
                  <a:schemeClr val="bg1"/>
                </a:solidFill>
                <a:ea typeface="+mn-lt"/>
                <a:cs typeface="+mn-lt"/>
              </a:rPr>
              <a:t>Foton splitst in 2-en en interfereren na de dubbelspleet</a:t>
            </a:r>
            <a:endParaRPr lang="en-US" sz="2200">
              <a:solidFill>
                <a:schemeClr val="bg1"/>
              </a:solidFill>
            </a:endParaRPr>
          </a:p>
          <a:p>
            <a:pPr marL="457200" indent="-457200">
              <a:buAutoNum type="alphaUcPeriod"/>
            </a:pPr>
            <a:r>
              <a:rPr lang="nl-NL" sz="2200" spc="-1">
                <a:solidFill>
                  <a:schemeClr val="bg1"/>
                </a:solidFill>
                <a:ea typeface="+mn-lt"/>
                <a:cs typeface="+mn-lt"/>
              </a:rPr>
              <a:t>Foton botst, keert om en gaat door de andere spleet</a:t>
            </a:r>
            <a:endParaRPr lang="nl-NL" sz="2200">
              <a:solidFill>
                <a:schemeClr val="bg1"/>
              </a:solidFill>
            </a:endParaRPr>
          </a:p>
          <a:p>
            <a:pPr marL="457200" indent="-457200">
              <a:buAutoNum type="alphaUcPeriod"/>
            </a:pPr>
            <a:r>
              <a:rPr lang="nl-NL" sz="2200" spc="-1">
                <a:solidFill>
                  <a:schemeClr val="bg1"/>
                </a:solidFill>
                <a:ea typeface="+mn-lt"/>
                <a:cs typeface="+mn-lt"/>
              </a:rPr>
              <a:t>Foton gaat door linker of door rechter spleet</a:t>
            </a:r>
            <a:endParaRPr lang="nl-NL" sz="2200">
              <a:solidFill>
                <a:schemeClr val="bg1"/>
              </a:solidFill>
            </a:endParaRPr>
          </a:p>
          <a:p>
            <a:pPr marL="457200" indent="-457200">
              <a:buAutoNum type="alphaUcPeriod"/>
            </a:pPr>
            <a:r>
              <a:rPr lang="nl-NL" sz="2200" spc="-1">
                <a:solidFill>
                  <a:schemeClr val="bg1"/>
                </a:solidFill>
                <a:ea typeface="+mn-lt"/>
                <a:cs typeface="+mn-lt"/>
              </a:rPr>
              <a:t>Foton gaat door beide spleten tegelijk en interfereert</a:t>
            </a:r>
            <a:endParaRPr lang="nl-NL" sz="2200">
              <a:solidFill>
                <a:schemeClr val="bg1"/>
              </a:solidFill>
            </a:endParaRPr>
          </a:p>
          <a:p>
            <a:pPr marL="457200" indent="-457200">
              <a:buAutoNum type="alphaUcPeriod"/>
            </a:pPr>
            <a:r>
              <a:rPr lang="nl-NL" sz="2200" spc="-1">
                <a:solidFill>
                  <a:schemeClr val="bg1"/>
                </a:solidFill>
                <a:ea typeface="+mn-lt"/>
                <a:cs typeface="+mn-lt"/>
              </a:rPr>
              <a:t>Kwantum is raar</a:t>
            </a:r>
            <a:endParaRPr lang="nl-NL" sz="2200">
              <a:solidFill>
                <a:schemeClr val="bg1"/>
              </a:solidFill>
            </a:endParaRPr>
          </a:p>
          <a:p>
            <a:pPr marL="457200" indent="-457200">
              <a:buAutoNum type="alphaUcPeriod"/>
            </a:pPr>
            <a:r>
              <a:rPr lang="nl-NL" sz="2200" i="1" spc="-1">
                <a:solidFill>
                  <a:schemeClr val="bg1"/>
                </a:solidFill>
                <a:ea typeface="+mn-lt"/>
                <a:cs typeface="+mn-lt"/>
              </a:rPr>
              <a:t>None of </a:t>
            </a:r>
            <a:r>
              <a:rPr lang="nl-NL" sz="2200" i="1" spc="-1" err="1">
                <a:solidFill>
                  <a:schemeClr val="bg1"/>
                </a:solidFill>
                <a:ea typeface="+mn-lt"/>
                <a:cs typeface="+mn-lt"/>
              </a:rPr>
              <a:t>the</a:t>
            </a:r>
            <a:r>
              <a:rPr lang="nl-NL" sz="2200" i="1" spc="-1">
                <a:solidFill>
                  <a:schemeClr val="bg1"/>
                </a:solidFill>
                <a:ea typeface="+mn-lt"/>
                <a:cs typeface="+mn-lt"/>
              </a:rPr>
              <a:t> </a:t>
            </a:r>
            <a:r>
              <a:rPr lang="nl-NL" sz="2200" i="1" spc="-1" err="1">
                <a:solidFill>
                  <a:schemeClr val="bg1"/>
                </a:solidFill>
                <a:ea typeface="+mn-lt"/>
                <a:cs typeface="+mn-lt"/>
              </a:rPr>
              <a:t>above</a:t>
            </a:r>
            <a:endParaRPr lang="nl-NL" sz="2200" i="1">
              <a:solidFill>
                <a:schemeClr val="bg1"/>
              </a:solidFill>
            </a:endParaRPr>
          </a:p>
          <a:p>
            <a:endParaRPr lang="nl-NL" sz="2400" b="0" strike="noStrike" spc="-1">
              <a:solidFill>
                <a:schemeClr val="bg1"/>
              </a:solidFill>
              <a:latin typeface="Arial Narrow"/>
            </a:endParaRPr>
          </a:p>
        </p:txBody>
      </p:sp>
      <p:pic>
        <p:nvPicPr>
          <p:cNvPr id="3" name="Picture 3" descr="A screen shot of a computer&#10;&#10;Description generated with very high confidence">
            <a:extLst>
              <a:ext uri="{FF2B5EF4-FFF2-40B4-BE49-F238E27FC236}">
                <a16:creationId xmlns:a16="http://schemas.microsoft.com/office/drawing/2014/main" id="{89F2E424-B928-472A-AB73-DB2B6389FA79}"/>
              </a:ext>
            </a:extLst>
          </p:cNvPr>
          <p:cNvPicPr>
            <a:picLocks noChangeAspect="1"/>
          </p:cNvPicPr>
          <p:nvPr/>
        </p:nvPicPr>
        <p:blipFill>
          <a:blip r:embed="rId3"/>
          <a:stretch>
            <a:fillRect/>
          </a:stretch>
        </p:blipFill>
        <p:spPr>
          <a:xfrm>
            <a:off x="5308759" y="1513363"/>
            <a:ext cx="6720468" cy="4491702"/>
          </a:xfrm>
          <a:prstGeom prst="rect">
            <a:avLst/>
          </a:prstGeom>
        </p:spPr>
      </p:pic>
    </p:spTree>
    <p:extLst>
      <p:ext uri="{BB962C8B-B14F-4D97-AF65-F5344CB8AC3E}">
        <p14:creationId xmlns:p14="http://schemas.microsoft.com/office/powerpoint/2010/main" val="331379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Hoe komt dit?</a:t>
            </a:r>
          </a:p>
        </p:txBody>
      </p:sp>
      <p:sp>
        <p:nvSpPr>
          <p:cNvPr id="364" name="TextShape 2"/>
          <p:cNvSpPr txBox="1"/>
          <p:nvPr/>
        </p:nvSpPr>
        <p:spPr>
          <a:xfrm>
            <a:off x="401324" y="1555374"/>
            <a:ext cx="4800240" cy="4401570"/>
          </a:xfrm>
          <a:prstGeom prst="rect">
            <a:avLst/>
          </a:prstGeom>
          <a:noFill/>
          <a:ln>
            <a:noFill/>
          </a:ln>
        </p:spPr>
        <p:txBody>
          <a:bodyPr anchor="t">
            <a:noAutofit/>
          </a:bodyPr>
          <a:lstStyle/>
          <a:p>
            <a:pPr marL="457200" indent="-457200">
              <a:buAutoNum type="alphaUcPeriod"/>
            </a:pPr>
            <a:r>
              <a:rPr lang="nl-NL" sz="2200" spc="-1">
                <a:solidFill>
                  <a:schemeClr val="bg1"/>
                </a:solidFill>
                <a:ea typeface="+mn-lt"/>
                <a:cs typeface="+mn-lt"/>
              </a:rPr>
              <a:t>Foton splitst in 2-en en interfereren na de dubbelspleet</a:t>
            </a:r>
            <a:endParaRPr lang="en-US" sz="2200">
              <a:solidFill>
                <a:schemeClr val="bg1"/>
              </a:solidFill>
            </a:endParaRPr>
          </a:p>
          <a:p>
            <a:pPr marL="457200" indent="-457200">
              <a:buAutoNum type="alphaUcPeriod"/>
            </a:pPr>
            <a:r>
              <a:rPr lang="nl-NL" sz="2200" spc="-1">
                <a:solidFill>
                  <a:schemeClr val="bg1"/>
                </a:solidFill>
                <a:ea typeface="+mn-lt"/>
                <a:cs typeface="+mn-lt"/>
              </a:rPr>
              <a:t>Foton botst, keert om en gaat door de andere spleet</a:t>
            </a:r>
            <a:endParaRPr lang="nl-NL" sz="2200">
              <a:solidFill>
                <a:schemeClr val="bg1"/>
              </a:solidFill>
            </a:endParaRPr>
          </a:p>
          <a:p>
            <a:pPr marL="457200" indent="-457200">
              <a:buAutoNum type="alphaUcPeriod"/>
            </a:pPr>
            <a:r>
              <a:rPr lang="nl-NL" sz="2200" spc="-1">
                <a:solidFill>
                  <a:schemeClr val="bg1"/>
                </a:solidFill>
                <a:ea typeface="+mn-lt"/>
                <a:cs typeface="+mn-lt"/>
              </a:rPr>
              <a:t>Foton gaat door linker of door rechter spleet</a:t>
            </a:r>
            <a:endParaRPr lang="nl-NL" sz="2200">
              <a:solidFill>
                <a:schemeClr val="bg1"/>
              </a:solidFill>
            </a:endParaRPr>
          </a:p>
          <a:p>
            <a:pPr marL="457200" indent="-457200">
              <a:buAutoNum type="alphaUcPeriod"/>
            </a:pPr>
            <a:r>
              <a:rPr lang="nl-NL" sz="2200" spc="-1">
                <a:solidFill>
                  <a:schemeClr val="bg1"/>
                </a:solidFill>
                <a:ea typeface="+mn-lt"/>
                <a:cs typeface="+mn-lt"/>
              </a:rPr>
              <a:t>Foton gaat door beide spleten tegelijk en interfereert</a:t>
            </a:r>
            <a:endParaRPr lang="nl-NL" sz="2200">
              <a:solidFill>
                <a:schemeClr val="bg1"/>
              </a:solidFill>
            </a:endParaRPr>
          </a:p>
          <a:p>
            <a:pPr marL="457200" indent="-457200">
              <a:buAutoNum type="alphaUcPeriod"/>
            </a:pPr>
            <a:r>
              <a:rPr lang="nl-NL" sz="2200" spc="-1">
                <a:solidFill>
                  <a:schemeClr val="bg1"/>
                </a:solidFill>
                <a:ea typeface="+mn-lt"/>
                <a:cs typeface="+mn-lt"/>
              </a:rPr>
              <a:t>Kwantum is raar</a:t>
            </a:r>
            <a:endParaRPr lang="nl-NL" sz="2200">
              <a:solidFill>
                <a:schemeClr val="bg1"/>
              </a:solidFill>
            </a:endParaRPr>
          </a:p>
          <a:p>
            <a:pPr marL="457200" indent="-457200">
              <a:buAutoNum type="alphaUcPeriod"/>
            </a:pPr>
            <a:r>
              <a:rPr lang="nl-NL" sz="2200" i="1" spc="-1">
                <a:solidFill>
                  <a:schemeClr val="bg1"/>
                </a:solidFill>
                <a:ea typeface="+mn-lt"/>
                <a:cs typeface="+mn-lt"/>
              </a:rPr>
              <a:t>None of </a:t>
            </a:r>
            <a:r>
              <a:rPr lang="nl-NL" sz="2200" i="1" spc="-1" err="1">
                <a:solidFill>
                  <a:schemeClr val="bg1"/>
                </a:solidFill>
                <a:ea typeface="+mn-lt"/>
                <a:cs typeface="+mn-lt"/>
              </a:rPr>
              <a:t>the</a:t>
            </a:r>
            <a:r>
              <a:rPr lang="nl-NL" sz="2200" i="1" spc="-1">
                <a:solidFill>
                  <a:schemeClr val="bg1"/>
                </a:solidFill>
                <a:ea typeface="+mn-lt"/>
                <a:cs typeface="+mn-lt"/>
              </a:rPr>
              <a:t> </a:t>
            </a:r>
            <a:r>
              <a:rPr lang="nl-NL" sz="2200" i="1" spc="-1" err="1">
                <a:solidFill>
                  <a:schemeClr val="bg1"/>
                </a:solidFill>
                <a:ea typeface="+mn-lt"/>
                <a:cs typeface="+mn-lt"/>
              </a:rPr>
              <a:t>above</a:t>
            </a:r>
            <a:endParaRPr lang="nl-NL" sz="2200" i="1">
              <a:solidFill>
                <a:schemeClr val="bg1"/>
              </a:solidFill>
            </a:endParaRPr>
          </a:p>
          <a:p>
            <a:endParaRPr lang="nl-NL" sz="2400" b="0" strike="noStrike" spc="-1">
              <a:solidFill>
                <a:schemeClr val="bg1"/>
              </a:solidFill>
              <a:latin typeface="Arial Narrow"/>
            </a:endParaRPr>
          </a:p>
        </p:txBody>
      </p:sp>
      <p:pic>
        <p:nvPicPr>
          <p:cNvPr id="3" name="Picture 3" descr="A screen shot of a computer&#10;&#10;Description generated with very high confidence">
            <a:extLst>
              <a:ext uri="{FF2B5EF4-FFF2-40B4-BE49-F238E27FC236}">
                <a16:creationId xmlns:a16="http://schemas.microsoft.com/office/drawing/2014/main" id="{89F2E424-B928-472A-AB73-DB2B6389FA79}"/>
              </a:ext>
            </a:extLst>
          </p:cNvPr>
          <p:cNvPicPr>
            <a:picLocks noChangeAspect="1"/>
          </p:cNvPicPr>
          <p:nvPr/>
        </p:nvPicPr>
        <p:blipFill>
          <a:blip r:embed="rId3"/>
          <a:stretch>
            <a:fillRect/>
          </a:stretch>
        </p:blipFill>
        <p:spPr>
          <a:xfrm>
            <a:off x="5308759" y="1513363"/>
            <a:ext cx="6720468" cy="4491702"/>
          </a:xfrm>
          <a:prstGeom prst="rect">
            <a:avLst/>
          </a:prstGeom>
        </p:spPr>
      </p:pic>
      <p:sp>
        <p:nvSpPr>
          <p:cNvPr id="2" name="Rectangle 1">
            <a:extLst>
              <a:ext uri="{FF2B5EF4-FFF2-40B4-BE49-F238E27FC236}">
                <a16:creationId xmlns:a16="http://schemas.microsoft.com/office/drawing/2014/main" id="{01384E2C-7577-4D11-BC81-A9265200B7FB}"/>
              </a:ext>
            </a:extLst>
          </p:cNvPr>
          <p:cNvSpPr/>
          <p:nvPr/>
        </p:nvSpPr>
        <p:spPr>
          <a:xfrm>
            <a:off x="402264" y="3632671"/>
            <a:ext cx="4323906" cy="67339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31584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Conclusie</a:t>
            </a:r>
            <a:endParaRPr lang="en-US"/>
          </a:p>
        </p:txBody>
      </p:sp>
      <p:sp>
        <p:nvSpPr>
          <p:cNvPr id="364" name="TextShape 2"/>
          <p:cNvSpPr txBox="1"/>
          <p:nvPr/>
        </p:nvSpPr>
        <p:spPr>
          <a:xfrm>
            <a:off x="838080" y="1927080"/>
            <a:ext cx="7467240" cy="3983400"/>
          </a:xfrm>
          <a:prstGeom prst="rect">
            <a:avLst/>
          </a:prstGeom>
          <a:noFill/>
          <a:ln>
            <a:noFill/>
          </a:ln>
        </p:spPr>
        <p:txBody>
          <a:bodyPr anchor="t">
            <a:noAutofit/>
          </a:bodyPr>
          <a:lstStyle/>
          <a:p>
            <a:r>
              <a:rPr lang="en-US" sz="2800" spc="-1">
                <a:solidFill>
                  <a:schemeClr val="bg1"/>
                </a:solidFill>
                <a:ea typeface="+mn-lt"/>
                <a:cs typeface="+mn-lt"/>
              </a:rPr>
              <a:t>Dirac’s famous dictum: ‘‘Each photon then interferes only with itself.’’</a:t>
            </a:r>
          </a:p>
          <a:p>
            <a:endParaRPr lang="en-US" sz="2800" spc="-1">
              <a:solidFill>
                <a:schemeClr val="bg1"/>
              </a:solidFill>
              <a:ea typeface="+mn-lt"/>
              <a:cs typeface="+mn-lt"/>
            </a:endParaRPr>
          </a:p>
          <a:p>
            <a:r>
              <a:rPr lang="en-US" sz="2800" spc="-1">
                <a:solidFill>
                  <a:schemeClr val="bg1"/>
                </a:solidFill>
                <a:ea typeface="+mn-lt"/>
                <a:cs typeface="+mn-lt"/>
              </a:rPr>
              <a:t>P. A. M. Dirac, The Principles of Quantum Mechanics (Clarendon, Oxford, 1930), p. 15.</a:t>
            </a:r>
          </a:p>
          <a:p>
            <a:endParaRPr lang="nl-NL" sz="2800" b="0" strike="noStrike" spc="-1">
              <a:solidFill>
                <a:schemeClr val="bg1"/>
              </a:solidFill>
              <a:latin typeface="Arial Narrow"/>
            </a:endParaRPr>
          </a:p>
        </p:txBody>
      </p:sp>
      <p:pic>
        <p:nvPicPr>
          <p:cNvPr id="5" name="Picture 5">
            <a:extLst>
              <a:ext uri="{FF2B5EF4-FFF2-40B4-BE49-F238E27FC236}">
                <a16:creationId xmlns:a16="http://schemas.microsoft.com/office/drawing/2014/main" id="{DBA9C26B-587B-4267-9BCC-5975171E901B}"/>
              </a:ext>
            </a:extLst>
          </p:cNvPr>
          <p:cNvPicPr>
            <a:picLocks noChangeAspect="1"/>
          </p:cNvPicPr>
          <p:nvPr/>
        </p:nvPicPr>
        <p:blipFill>
          <a:blip r:embed="rId3"/>
          <a:stretch>
            <a:fillRect/>
          </a:stretch>
        </p:blipFill>
        <p:spPr>
          <a:xfrm>
            <a:off x="8082517" y="1927647"/>
            <a:ext cx="3257106" cy="3348263"/>
          </a:xfrm>
          <a:prstGeom prst="rect">
            <a:avLst/>
          </a:prstGeom>
        </p:spPr>
      </p:pic>
    </p:spTree>
    <p:extLst>
      <p:ext uri="{BB962C8B-B14F-4D97-AF65-F5344CB8AC3E}">
        <p14:creationId xmlns:p14="http://schemas.microsoft.com/office/powerpoint/2010/main" val="1070512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Double </a:t>
            </a:r>
            <a:r>
              <a:rPr lang="nl-NL" sz="4400" b="1" cap="all" spc="-1" err="1">
                <a:solidFill>
                  <a:srgbClr val="FFFFFF"/>
                </a:solidFill>
                <a:latin typeface="Arial Narrow"/>
              </a:rPr>
              <a:t>Slit</a:t>
            </a:r>
            <a:r>
              <a:rPr lang="nl-NL" sz="4400" b="1" cap="all" spc="-1">
                <a:solidFill>
                  <a:srgbClr val="FFFFFF"/>
                </a:solidFill>
                <a:latin typeface="Arial Narrow"/>
              </a:rPr>
              <a:t>: Met deeltjes</a:t>
            </a:r>
            <a:endParaRPr lang="en-US"/>
          </a:p>
        </p:txBody>
      </p:sp>
      <p:sp>
        <p:nvSpPr>
          <p:cNvPr id="364" name="TextShape 2"/>
          <p:cNvSpPr txBox="1"/>
          <p:nvPr/>
        </p:nvSpPr>
        <p:spPr>
          <a:xfrm>
            <a:off x="838080" y="1927080"/>
            <a:ext cx="10515240" cy="3983400"/>
          </a:xfrm>
          <a:prstGeom prst="rect">
            <a:avLst/>
          </a:prstGeom>
          <a:noFill/>
          <a:ln>
            <a:noFill/>
          </a:ln>
        </p:spPr>
        <p:txBody>
          <a:bodyPr>
            <a:noAutofit/>
          </a:bodyPr>
          <a:lstStyle/>
          <a:p>
            <a:endParaRPr lang="nl-NL" sz="2800" b="0" strike="noStrike" spc="-1">
              <a:solidFill>
                <a:srgbClr val="FFFFFF"/>
              </a:solidFill>
              <a:latin typeface="Arial Narrow"/>
            </a:endParaRPr>
          </a:p>
        </p:txBody>
      </p:sp>
      <p:pic>
        <p:nvPicPr>
          <p:cNvPr id="3" name="Afbeelding 4" descr="Afbeelding met computer, tekening&#10;&#10;Beschrijving is gegenereerd met zeer hoge betrouwbaarheid">
            <a:extLst>
              <a:ext uri="{FF2B5EF4-FFF2-40B4-BE49-F238E27FC236}">
                <a16:creationId xmlns:a16="http://schemas.microsoft.com/office/drawing/2014/main" id="{BD73A064-9DB4-4B80-B8C3-7182775E2C3E}"/>
              </a:ext>
            </a:extLst>
          </p:cNvPr>
          <p:cNvPicPr>
            <a:picLocks noChangeAspect="1"/>
          </p:cNvPicPr>
          <p:nvPr/>
        </p:nvPicPr>
        <p:blipFill>
          <a:blip r:embed="rId3"/>
          <a:stretch>
            <a:fillRect/>
          </a:stretch>
        </p:blipFill>
        <p:spPr>
          <a:xfrm>
            <a:off x="873760" y="1929370"/>
            <a:ext cx="7091680" cy="2877341"/>
          </a:xfrm>
          <a:prstGeom prst="rect">
            <a:avLst/>
          </a:prstGeom>
        </p:spPr>
      </p:pic>
      <p:pic>
        <p:nvPicPr>
          <p:cNvPr id="6" name="Afbeelding 6" descr="Afbeelding met computer&#10;&#10;Beschrijving is gegenereerd met zeer hoge betrouwbaarheid">
            <a:extLst>
              <a:ext uri="{FF2B5EF4-FFF2-40B4-BE49-F238E27FC236}">
                <a16:creationId xmlns:a16="http://schemas.microsoft.com/office/drawing/2014/main" id="{74923610-3C2C-4C30-8022-F100B8E92109}"/>
              </a:ext>
            </a:extLst>
          </p:cNvPr>
          <p:cNvPicPr>
            <a:picLocks noChangeAspect="1"/>
          </p:cNvPicPr>
          <p:nvPr/>
        </p:nvPicPr>
        <p:blipFill>
          <a:blip r:embed="rId4"/>
          <a:stretch>
            <a:fillRect/>
          </a:stretch>
        </p:blipFill>
        <p:spPr>
          <a:xfrm>
            <a:off x="8290560" y="1927860"/>
            <a:ext cx="2743200" cy="2880360"/>
          </a:xfrm>
          <a:prstGeom prst="rect">
            <a:avLst/>
          </a:prstGeom>
        </p:spPr>
      </p:pic>
    </p:spTree>
    <p:extLst>
      <p:ext uri="{BB962C8B-B14F-4D97-AF65-F5344CB8AC3E}">
        <p14:creationId xmlns:p14="http://schemas.microsoft.com/office/powerpoint/2010/main" val="39254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Double </a:t>
            </a:r>
            <a:r>
              <a:rPr lang="nl-NL" sz="4400" b="1" cap="all" spc="-1" err="1">
                <a:solidFill>
                  <a:srgbClr val="FFFFFF"/>
                </a:solidFill>
                <a:latin typeface="Arial Narrow"/>
              </a:rPr>
              <a:t>Slit</a:t>
            </a:r>
            <a:r>
              <a:rPr lang="nl-NL" sz="4400" b="1" cap="all" spc="-1">
                <a:solidFill>
                  <a:srgbClr val="FFFFFF"/>
                </a:solidFill>
                <a:latin typeface="Arial Narrow"/>
              </a:rPr>
              <a:t>: met golven</a:t>
            </a:r>
            <a:endParaRPr lang="en-US"/>
          </a:p>
        </p:txBody>
      </p:sp>
      <p:sp>
        <p:nvSpPr>
          <p:cNvPr id="364" name="TextShape 2"/>
          <p:cNvSpPr txBox="1"/>
          <p:nvPr/>
        </p:nvSpPr>
        <p:spPr>
          <a:xfrm>
            <a:off x="838080" y="1927080"/>
            <a:ext cx="10515240" cy="3983400"/>
          </a:xfrm>
          <a:prstGeom prst="rect">
            <a:avLst/>
          </a:prstGeom>
          <a:noFill/>
          <a:ln>
            <a:noFill/>
          </a:ln>
        </p:spPr>
        <p:txBody>
          <a:bodyPr anchor="t">
            <a:noAutofit/>
          </a:bodyPr>
          <a:lstStyle/>
          <a:p>
            <a:r>
              <a:rPr lang="nl-NL" sz="2800" spc="-1">
                <a:solidFill>
                  <a:srgbClr val="FFFFFF"/>
                </a:solidFill>
                <a:latin typeface="Arial Narrow"/>
              </a:rPr>
              <a:t>Opdracht: schets voor jezelf de </a:t>
            </a:r>
            <a:br>
              <a:rPr lang="nl-NL" sz="2800" spc="-1">
                <a:solidFill>
                  <a:srgbClr val="FFFFFF"/>
                </a:solidFill>
                <a:latin typeface="Arial Narrow"/>
              </a:rPr>
            </a:br>
            <a:r>
              <a:rPr lang="nl-NL" sz="2800" spc="-1">
                <a:solidFill>
                  <a:srgbClr val="FFFFFF"/>
                </a:solidFill>
                <a:latin typeface="Arial Narrow"/>
              </a:rPr>
              <a:t>intensiteitsverdeling op het scherm</a:t>
            </a:r>
            <a:endParaRPr lang="nl-NL" sz="2800" b="0" strike="noStrike" spc="-1">
              <a:solidFill>
                <a:srgbClr val="FFFFFF"/>
              </a:solidFill>
              <a:latin typeface="Arial Narrow"/>
            </a:endParaRPr>
          </a:p>
        </p:txBody>
      </p:sp>
      <p:pic>
        <p:nvPicPr>
          <p:cNvPr id="2" name="Afbeelding 2">
            <a:extLst>
              <a:ext uri="{FF2B5EF4-FFF2-40B4-BE49-F238E27FC236}">
                <a16:creationId xmlns:a16="http://schemas.microsoft.com/office/drawing/2014/main" id="{2A03BF8F-A8E1-49E1-9179-551EECB1D6AB}"/>
              </a:ext>
            </a:extLst>
          </p:cNvPr>
          <p:cNvPicPr>
            <a:picLocks noChangeAspect="1"/>
          </p:cNvPicPr>
          <p:nvPr/>
        </p:nvPicPr>
        <p:blipFill>
          <a:blip r:embed="rId3"/>
          <a:stretch>
            <a:fillRect/>
          </a:stretch>
        </p:blipFill>
        <p:spPr>
          <a:xfrm>
            <a:off x="7315200" y="1929204"/>
            <a:ext cx="3596640" cy="3558393"/>
          </a:xfrm>
          <a:prstGeom prst="rect">
            <a:avLst/>
          </a:prstGeom>
        </p:spPr>
      </p:pic>
    </p:spTree>
    <p:extLst>
      <p:ext uri="{BB962C8B-B14F-4D97-AF65-F5344CB8AC3E}">
        <p14:creationId xmlns:p14="http://schemas.microsoft.com/office/powerpoint/2010/main" val="126608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Double </a:t>
            </a:r>
            <a:r>
              <a:rPr lang="nl-NL" sz="4400" b="1" cap="all" spc="-1" err="1">
                <a:solidFill>
                  <a:srgbClr val="FFFFFF"/>
                </a:solidFill>
                <a:latin typeface="Arial Narrow"/>
              </a:rPr>
              <a:t>Slit</a:t>
            </a:r>
            <a:r>
              <a:rPr lang="nl-NL" sz="4400" b="1" cap="all" spc="-1">
                <a:solidFill>
                  <a:srgbClr val="FFFFFF"/>
                </a:solidFill>
                <a:latin typeface="Arial Narrow"/>
              </a:rPr>
              <a:t>: </a:t>
            </a:r>
            <a:r>
              <a:rPr lang="nl-NL" sz="4400" b="1" cap="all" spc="-1" err="1">
                <a:solidFill>
                  <a:srgbClr val="FFFFFF"/>
                </a:solidFill>
                <a:latin typeface="Arial Narrow"/>
              </a:rPr>
              <a:t>MEt</a:t>
            </a:r>
            <a:r>
              <a:rPr lang="nl-NL" sz="4400" b="1" cap="all" spc="-1">
                <a:solidFill>
                  <a:srgbClr val="FFFFFF"/>
                </a:solidFill>
                <a:latin typeface="Arial Narrow"/>
              </a:rPr>
              <a:t> golven</a:t>
            </a:r>
            <a:endParaRPr lang="en-US"/>
          </a:p>
        </p:txBody>
      </p:sp>
      <p:sp>
        <p:nvSpPr>
          <p:cNvPr id="364" name="TextShape 2"/>
          <p:cNvSpPr txBox="1"/>
          <p:nvPr/>
        </p:nvSpPr>
        <p:spPr>
          <a:xfrm>
            <a:off x="838080" y="1927080"/>
            <a:ext cx="10515240" cy="3983400"/>
          </a:xfrm>
          <a:prstGeom prst="rect">
            <a:avLst/>
          </a:prstGeom>
          <a:noFill/>
          <a:ln>
            <a:noFill/>
          </a:ln>
        </p:spPr>
        <p:txBody>
          <a:bodyPr anchor="t">
            <a:noAutofit/>
          </a:bodyPr>
          <a:lstStyle/>
          <a:p>
            <a:r>
              <a:rPr lang="nl-NL" sz="2800" spc="-1">
                <a:solidFill>
                  <a:srgbClr val="FFFFFF"/>
                </a:solidFill>
                <a:latin typeface="Arial Narrow"/>
              </a:rPr>
              <a:t>Opdracht: schets voor jezelf de </a:t>
            </a:r>
            <a:br>
              <a:rPr lang="nl-NL" sz="2800" spc="-1">
                <a:solidFill>
                  <a:srgbClr val="FFFFFF"/>
                </a:solidFill>
                <a:latin typeface="Arial Narrow"/>
              </a:rPr>
            </a:br>
            <a:r>
              <a:rPr lang="nl-NL" sz="2800" spc="-1">
                <a:solidFill>
                  <a:srgbClr val="FFFFFF"/>
                </a:solidFill>
                <a:latin typeface="Arial Narrow"/>
              </a:rPr>
              <a:t>intensiteitsverdeling op het scherm</a:t>
            </a:r>
            <a:endParaRPr lang="nl-NL" sz="2800" b="0" strike="noStrike" spc="-1">
              <a:solidFill>
                <a:srgbClr val="FFFFFF"/>
              </a:solidFill>
              <a:latin typeface="Arial Narrow"/>
            </a:endParaRPr>
          </a:p>
        </p:txBody>
      </p:sp>
      <p:pic>
        <p:nvPicPr>
          <p:cNvPr id="2" name="Afbeelding 2">
            <a:extLst>
              <a:ext uri="{FF2B5EF4-FFF2-40B4-BE49-F238E27FC236}">
                <a16:creationId xmlns:a16="http://schemas.microsoft.com/office/drawing/2014/main" id="{2A03BF8F-A8E1-49E1-9179-551EECB1D6AB}"/>
              </a:ext>
            </a:extLst>
          </p:cNvPr>
          <p:cNvPicPr>
            <a:picLocks noChangeAspect="1"/>
          </p:cNvPicPr>
          <p:nvPr/>
        </p:nvPicPr>
        <p:blipFill>
          <a:blip r:embed="rId3"/>
          <a:stretch>
            <a:fillRect/>
          </a:stretch>
        </p:blipFill>
        <p:spPr>
          <a:xfrm>
            <a:off x="7315200" y="1929204"/>
            <a:ext cx="3596640" cy="3558393"/>
          </a:xfrm>
          <a:prstGeom prst="rect">
            <a:avLst/>
          </a:prstGeom>
        </p:spPr>
      </p:pic>
      <p:pic>
        <p:nvPicPr>
          <p:cNvPr id="3" name="Afbeelding 3" descr="Afbeelding met tekening&#10;&#10;Beschrijving is gegenereerd met zeer hoge betrouwbaarheid">
            <a:extLst>
              <a:ext uri="{FF2B5EF4-FFF2-40B4-BE49-F238E27FC236}">
                <a16:creationId xmlns:a16="http://schemas.microsoft.com/office/drawing/2014/main" id="{131F40D4-D0E1-45CE-8268-03709837000D}"/>
              </a:ext>
            </a:extLst>
          </p:cNvPr>
          <p:cNvPicPr>
            <a:picLocks noChangeAspect="1"/>
          </p:cNvPicPr>
          <p:nvPr/>
        </p:nvPicPr>
        <p:blipFill>
          <a:blip r:embed="rId4"/>
          <a:stretch>
            <a:fillRect/>
          </a:stretch>
        </p:blipFill>
        <p:spPr>
          <a:xfrm>
            <a:off x="971550" y="3709670"/>
            <a:ext cx="2019300" cy="2019300"/>
          </a:xfrm>
          <a:prstGeom prst="rect">
            <a:avLst/>
          </a:prstGeom>
        </p:spPr>
      </p:pic>
      <p:pic>
        <p:nvPicPr>
          <p:cNvPr id="5" name="Afbeelding 5" descr="Afbeelding met water, donker, rood, licht&#10;&#10;Beschrijving is gegenereerd met zeer hoge betrouwbaarheid">
            <a:extLst>
              <a:ext uri="{FF2B5EF4-FFF2-40B4-BE49-F238E27FC236}">
                <a16:creationId xmlns:a16="http://schemas.microsoft.com/office/drawing/2014/main" id="{7AB5C31D-25FE-4879-B543-B002DBF79B79}"/>
              </a:ext>
            </a:extLst>
          </p:cNvPr>
          <p:cNvPicPr>
            <a:picLocks noChangeAspect="1"/>
          </p:cNvPicPr>
          <p:nvPr/>
        </p:nvPicPr>
        <p:blipFill>
          <a:blip r:embed="rId5"/>
          <a:stretch>
            <a:fillRect/>
          </a:stretch>
        </p:blipFill>
        <p:spPr>
          <a:xfrm>
            <a:off x="3207702" y="3266440"/>
            <a:ext cx="3968115" cy="2905760"/>
          </a:xfrm>
          <a:prstGeom prst="rect">
            <a:avLst/>
          </a:prstGeom>
        </p:spPr>
      </p:pic>
    </p:spTree>
    <p:extLst>
      <p:ext uri="{BB962C8B-B14F-4D97-AF65-F5344CB8AC3E}">
        <p14:creationId xmlns:p14="http://schemas.microsoft.com/office/powerpoint/2010/main" val="492125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Wat is licht?</a:t>
            </a:r>
            <a:endParaRPr lang="nl-NL"/>
          </a:p>
        </p:txBody>
      </p:sp>
      <p:sp>
        <p:nvSpPr>
          <p:cNvPr id="364" name="TextShape 2"/>
          <p:cNvSpPr txBox="1"/>
          <p:nvPr/>
        </p:nvSpPr>
        <p:spPr>
          <a:xfrm>
            <a:off x="838080" y="1927080"/>
            <a:ext cx="10515240" cy="3983400"/>
          </a:xfrm>
          <a:prstGeom prst="rect">
            <a:avLst/>
          </a:prstGeom>
          <a:noFill/>
          <a:ln>
            <a:noFill/>
          </a:ln>
        </p:spPr>
        <p:txBody>
          <a:bodyPr>
            <a:noAutofit/>
          </a:bodyPr>
          <a:lstStyle/>
          <a:p>
            <a:endParaRPr lang="nl-NL" sz="2800" b="0" strike="noStrike" spc="-1">
              <a:solidFill>
                <a:srgbClr val="FFFFFF"/>
              </a:solidFill>
              <a:latin typeface="Arial Narrow"/>
            </a:endParaRPr>
          </a:p>
        </p:txBody>
      </p:sp>
    </p:spTree>
    <p:extLst>
      <p:ext uri="{BB962C8B-B14F-4D97-AF65-F5344CB8AC3E}">
        <p14:creationId xmlns:p14="http://schemas.microsoft.com/office/powerpoint/2010/main" val="741337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Wat is licht?</a:t>
            </a:r>
            <a:endParaRPr lang="nl-NL"/>
          </a:p>
        </p:txBody>
      </p:sp>
      <p:sp>
        <p:nvSpPr>
          <p:cNvPr id="364" name="TextShape 2"/>
          <p:cNvSpPr txBox="1"/>
          <p:nvPr/>
        </p:nvSpPr>
        <p:spPr>
          <a:xfrm>
            <a:off x="838080" y="1927080"/>
            <a:ext cx="10515240" cy="3983400"/>
          </a:xfrm>
          <a:prstGeom prst="rect">
            <a:avLst/>
          </a:prstGeom>
          <a:noFill/>
          <a:ln>
            <a:noFill/>
          </a:ln>
        </p:spPr>
        <p:txBody>
          <a:bodyPr anchor="t">
            <a:noAutofit/>
          </a:bodyPr>
          <a:lstStyle/>
          <a:p>
            <a:pPr marL="457200" indent="-457200">
              <a:buFont typeface="Arial"/>
              <a:buChar char="•"/>
            </a:pPr>
            <a:r>
              <a:rPr lang="nl-NL" sz="2800" spc="-1">
                <a:solidFill>
                  <a:srgbClr val="FFFFFF"/>
                </a:solidFill>
                <a:latin typeface="Arial Narrow"/>
              </a:rPr>
              <a:t>Schets de lichtvlek met één zonnebril</a:t>
            </a:r>
          </a:p>
          <a:p>
            <a:pPr marL="457200" indent="-457200">
              <a:buFont typeface="Arial"/>
              <a:buChar char="•"/>
            </a:pPr>
            <a:endParaRPr lang="nl-NL" sz="2800" spc="-1">
              <a:solidFill>
                <a:srgbClr val="FFFFFF"/>
              </a:solidFill>
              <a:latin typeface="Arial Narrow"/>
            </a:endParaRPr>
          </a:p>
          <a:p>
            <a:pPr marL="457200" indent="-457200">
              <a:buFont typeface="Arial"/>
              <a:buChar char="•"/>
            </a:pPr>
            <a:r>
              <a:rPr lang="nl-NL" sz="2800" spc="-1">
                <a:solidFill>
                  <a:srgbClr val="FFFFFF"/>
                </a:solidFill>
                <a:latin typeface="Arial Narrow"/>
              </a:rPr>
              <a:t>Schets de lichtvlek met heel veel zonnebrillen</a:t>
            </a:r>
          </a:p>
        </p:txBody>
      </p:sp>
      <p:pic>
        <p:nvPicPr>
          <p:cNvPr id="2" name="Afbeelding 2" descr="Afbeelding met spiegel&#10;&#10;Beschrijving is gegenereerd met zeer hoge betrouwbaarheid">
            <a:extLst>
              <a:ext uri="{FF2B5EF4-FFF2-40B4-BE49-F238E27FC236}">
                <a16:creationId xmlns:a16="http://schemas.microsoft.com/office/drawing/2014/main" id="{ED7B11EF-3D31-418D-B9CA-B8BD5ACA3C72}"/>
              </a:ext>
            </a:extLst>
          </p:cNvPr>
          <p:cNvPicPr>
            <a:picLocks noChangeAspect="1"/>
          </p:cNvPicPr>
          <p:nvPr/>
        </p:nvPicPr>
        <p:blipFill>
          <a:blip r:embed="rId3"/>
          <a:stretch>
            <a:fillRect/>
          </a:stretch>
        </p:blipFill>
        <p:spPr>
          <a:xfrm>
            <a:off x="7490460" y="1928495"/>
            <a:ext cx="1295400" cy="1314450"/>
          </a:xfrm>
          <a:prstGeom prst="rect">
            <a:avLst/>
          </a:prstGeom>
        </p:spPr>
      </p:pic>
      <p:pic>
        <p:nvPicPr>
          <p:cNvPr id="4" name="Afbeelding 4" descr="Afbeelding met spiegel&#10;&#10;Beschrijving is gegenereerd met zeer hoge betrouwbaarheid">
            <a:extLst>
              <a:ext uri="{FF2B5EF4-FFF2-40B4-BE49-F238E27FC236}">
                <a16:creationId xmlns:a16="http://schemas.microsoft.com/office/drawing/2014/main" id="{8C6CFB93-0115-4283-89CA-D75BC280B17D}"/>
              </a:ext>
            </a:extLst>
          </p:cNvPr>
          <p:cNvPicPr>
            <a:picLocks noChangeAspect="1"/>
          </p:cNvPicPr>
          <p:nvPr/>
        </p:nvPicPr>
        <p:blipFill>
          <a:blip r:embed="rId4"/>
          <a:stretch>
            <a:fillRect/>
          </a:stretch>
        </p:blipFill>
        <p:spPr>
          <a:xfrm>
            <a:off x="7490460" y="3432175"/>
            <a:ext cx="1295400" cy="1314450"/>
          </a:xfrm>
          <a:prstGeom prst="rect">
            <a:avLst/>
          </a:prstGeom>
        </p:spPr>
      </p:pic>
      <p:pic>
        <p:nvPicPr>
          <p:cNvPr id="6" name="Afbeelding 6" descr="Afbeelding met persoon, buiten, man, dragen&#10;&#10;Beschrijving is gegenereerd met zeer hoge betrouwbaarheid">
            <a:extLst>
              <a:ext uri="{FF2B5EF4-FFF2-40B4-BE49-F238E27FC236}">
                <a16:creationId xmlns:a16="http://schemas.microsoft.com/office/drawing/2014/main" id="{D60876F8-FD62-4CDE-B06F-77975DEA225E}"/>
              </a:ext>
            </a:extLst>
          </p:cNvPr>
          <p:cNvPicPr>
            <a:picLocks noChangeAspect="1"/>
          </p:cNvPicPr>
          <p:nvPr/>
        </p:nvPicPr>
        <p:blipFill>
          <a:blip r:embed="rId5"/>
          <a:stretch>
            <a:fillRect/>
          </a:stretch>
        </p:blipFill>
        <p:spPr>
          <a:xfrm>
            <a:off x="9140272" y="1219200"/>
            <a:ext cx="2628736" cy="4114800"/>
          </a:xfrm>
          <a:prstGeom prst="rect">
            <a:avLst/>
          </a:prstGeom>
        </p:spPr>
      </p:pic>
    </p:spTree>
    <p:extLst>
      <p:ext uri="{BB962C8B-B14F-4D97-AF65-F5344CB8AC3E}">
        <p14:creationId xmlns:p14="http://schemas.microsoft.com/office/powerpoint/2010/main" val="186377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Wat is licht?</a:t>
            </a:r>
            <a:endParaRPr lang="nl-NL"/>
          </a:p>
        </p:txBody>
      </p:sp>
      <p:sp>
        <p:nvSpPr>
          <p:cNvPr id="364" name="TextShape 2"/>
          <p:cNvSpPr txBox="1"/>
          <p:nvPr/>
        </p:nvSpPr>
        <p:spPr>
          <a:xfrm>
            <a:off x="838080" y="1927080"/>
            <a:ext cx="10515240" cy="3983400"/>
          </a:xfrm>
          <a:prstGeom prst="rect">
            <a:avLst/>
          </a:prstGeom>
          <a:noFill/>
          <a:ln>
            <a:noFill/>
          </a:ln>
        </p:spPr>
        <p:txBody>
          <a:bodyPr anchor="t">
            <a:noAutofit/>
          </a:bodyPr>
          <a:lstStyle/>
          <a:p>
            <a:pPr marL="457200" indent="-457200">
              <a:buFont typeface="Arial"/>
              <a:buChar char="•"/>
            </a:pPr>
            <a:endParaRPr lang="nl-NL" sz="2800" spc="-1">
              <a:solidFill>
                <a:srgbClr val="FFFFFF"/>
              </a:solidFill>
              <a:latin typeface="Arial Narrow"/>
            </a:endParaRPr>
          </a:p>
        </p:txBody>
      </p:sp>
      <p:pic>
        <p:nvPicPr>
          <p:cNvPr id="2" name="Afbeelding 2" descr="Afbeelding met spiegel&#10;&#10;Beschrijving is gegenereerd met zeer hoge betrouwbaarheid">
            <a:extLst>
              <a:ext uri="{FF2B5EF4-FFF2-40B4-BE49-F238E27FC236}">
                <a16:creationId xmlns:a16="http://schemas.microsoft.com/office/drawing/2014/main" id="{ED7B11EF-3D31-418D-B9CA-B8BD5ACA3C72}"/>
              </a:ext>
            </a:extLst>
          </p:cNvPr>
          <p:cNvPicPr>
            <a:picLocks noChangeAspect="1"/>
          </p:cNvPicPr>
          <p:nvPr/>
        </p:nvPicPr>
        <p:blipFill>
          <a:blip r:embed="rId3"/>
          <a:stretch>
            <a:fillRect/>
          </a:stretch>
        </p:blipFill>
        <p:spPr>
          <a:xfrm>
            <a:off x="7490460" y="1928495"/>
            <a:ext cx="1295400" cy="1314450"/>
          </a:xfrm>
          <a:prstGeom prst="rect">
            <a:avLst/>
          </a:prstGeom>
        </p:spPr>
      </p:pic>
      <p:pic>
        <p:nvPicPr>
          <p:cNvPr id="4" name="Afbeelding 4" descr="Afbeelding met spiegel&#10;&#10;Beschrijving is gegenereerd met zeer hoge betrouwbaarheid">
            <a:extLst>
              <a:ext uri="{FF2B5EF4-FFF2-40B4-BE49-F238E27FC236}">
                <a16:creationId xmlns:a16="http://schemas.microsoft.com/office/drawing/2014/main" id="{8C6CFB93-0115-4283-89CA-D75BC280B17D}"/>
              </a:ext>
            </a:extLst>
          </p:cNvPr>
          <p:cNvPicPr>
            <a:picLocks noChangeAspect="1"/>
          </p:cNvPicPr>
          <p:nvPr/>
        </p:nvPicPr>
        <p:blipFill>
          <a:blip r:embed="rId4"/>
          <a:stretch>
            <a:fillRect/>
          </a:stretch>
        </p:blipFill>
        <p:spPr>
          <a:xfrm>
            <a:off x="7490460" y="3432175"/>
            <a:ext cx="1295400" cy="1314450"/>
          </a:xfrm>
          <a:prstGeom prst="rect">
            <a:avLst/>
          </a:prstGeom>
        </p:spPr>
      </p:pic>
      <p:pic>
        <p:nvPicPr>
          <p:cNvPr id="6" name="Afbeelding 6" descr="Afbeelding met persoon, buiten, man, dragen&#10;&#10;Beschrijving is gegenereerd met zeer hoge betrouwbaarheid">
            <a:extLst>
              <a:ext uri="{FF2B5EF4-FFF2-40B4-BE49-F238E27FC236}">
                <a16:creationId xmlns:a16="http://schemas.microsoft.com/office/drawing/2014/main" id="{D60876F8-FD62-4CDE-B06F-77975DEA225E}"/>
              </a:ext>
            </a:extLst>
          </p:cNvPr>
          <p:cNvPicPr>
            <a:picLocks noChangeAspect="1"/>
          </p:cNvPicPr>
          <p:nvPr/>
        </p:nvPicPr>
        <p:blipFill>
          <a:blip r:embed="rId5"/>
          <a:stretch>
            <a:fillRect/>
          </a:stretch>
        </p:blipFill>
        <p:spPr>
          <a:xfrm>
            <a:off x="9140272" y="1219200"/>
            <a:ext cx="2628736" cy="4114800"/>
          </a:xfrm>
          <a:prstGeom prst="rect">
            <a:avLst/>
          </a:prstGeom>
        </p:spPr>
      </p:pic>
      <p:pic>
        <p:nvPicPr>
          <p:cNvPr id="3" name="Afbeelding 4" descr="Afbeelding met foto, computer, voedsel, lucht&#10;&#10;Beschrijving is gegenereerd met zeer hoge betrouwbaarheid">
            <a:extLst>
              <a:ext uri="{FF2B5EF4-FFF2-40B4-BE49-F238E27FC236}">
                <a16:creationId xmlns:a16="http://schemas.microsoft.com/office/drawing/2014/main" id="{4048E4CB-10A9-401C-99B9-CCB692E4B10A}"/>
              </a:ext>
            </a:extLst>
          </p:cNvPr>
          <p:cNvPicPr>
            <a:picLocks noChangeAspect="1"/>
          </p:cNvPicPr>
          <p:nvPr/>
        </p:nvPicPr>
        <p:blipFill>
          <a:blip r:embed="rId6"/>
          <a:stretch>
            <a:fillRect/>
          </a:stretch>
        </p:blipFill>
        <p:spPr>
          <a:xfrm>
            <a:off x="833120" y="2147081"/>
            <a:ext cx="6370320" cy="2045679"/>
          </a:xfrm>
          <a:prstGeom prst="rect">
            <a:avLst/>
          </a:prstGeom>
        </p:spPr>
      </p:pic>
    </p:spTree>
    <p:extLst>
      <p:ext uri="{BB962C8B-B14F-4D97-AF65-F5344CB8AC3E}">
        <p14:creationId xmlns:p14="http://schemas.microsoft.com/office/powerpoint/2010/main" val="2092303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Double </a:t>
            </a:r>
            <a:r>
              <a:rPr lang="nl-NL" sz="4400" b="1" cap="all" spc="-1" err="1">
                <a:solidFill>
                  <a:srgbClr val="FFFFFF"/>
                </a:solidFill>
                <a:latin typeface="Arial Narrow"/>
              </a:rPr>
              <a:t>Slit</a:t>
            </a:r>
            <a:r>
              <a:rPr lang="nl-NL" sz="4400" b="1" cap="all" spc="-1">
                <a:solidFill>
                  <a:srgbClr val="FFFFFF"/>
                </a:solidFill>
                <a:latin typeface="Arial Narrow"/>
              </a:rPr>
              <a:t> experiment</a:t>
            </a:r>
            <a:endParaRPr lang="en-US"/>
          </a:p>
        </p:txBody>
      </p:sp>
      <p:sp>
        <p:nvSpPr>
          <p:cNvPr id="364" name="TextShape 2"/>
          <p:cNvSpPr txBox="1"/>
          <p:nvPr/>
        </p:nvSpPr>
        <p:spPr>
          <a:xfrm>
            <a:off x="838080" y="1927080"/>
            <a:ext cx="10515240" cy="3983400"/>
          </a:xfrm>
          <a:prstGeom prst="rect">
            <a:avLst/>
          </a:prstGeom>
          <a:noFill/>
          <a:ln>
            <a:noFill/>
          </a:ln>
        </p:spPr>
        <p:txBody>
          <a:bodyPr>
            <a:noAutofit/>
          </a:bodyPr>
          <a:lstStyle/>
          <a:p>
            <a:endParaRPr lang="nl-NL" sz="2800" b="0" strike="noStrike" spc="-1">
              <a:solidFill>
                <a:srgbClr val="FFFFFF"/>
              </a:solidFill>
              <a:latin typeface="Arial Narrow"/>
            </a:endParaRPr>
          </a:p>
        </p:txBody>
      </p:sp>
      <p:pic>
        <p:nvPicPr>
          <p:cNvPr id="2" name="Picture 2" descr="A picture containing indoor, table&#10;&#10;Description generated with high confidence">
            <a:extLst>
              <a:ext uri="{FF2B5EF4-FFF2-40B4-BE49-F238E27FC236}">
                <a16:creationId xmlns:a16="http://schemas.microsoft.com/office/drawing/2014/main" id="{9DBE6EC6-3F4E-4D68-8F13-F8722DCE1E33}"/>
              </a:ext>
            </a:extLst>
          </p:cNvPr>
          <p:cNvPicPr>
            <a:picLocks noChangeAspect="1"/>
          </p:cNvPicPr>
          <p:nvPr/>
        </p:nvPicPr>
        <p:blipFill>
          <a:blip r:embed="rId3"/>
          <a:stretch>
            <a:fillRect/>
          </a:stretch>
        </p:blipFill>
        <p:spPr>
          <a:xfrm>
            <a:off x="7245741" y="365301"/>
            <a:ext cx="4982735" cy="5791130"/>
          </a:xfrm>
          <a:prstGeom prst="rect">
            <a:avLst/>
          </a:prstGeom>
        </p:spPr>
      </p:pic>
      <p:pic>
        <p:nvPicPr>
          <p:cNvPr id="4" name="Picture 4">
            <a:extLst>
              <a:ext uri="{FF2B5EF4-FFF2-40B4-BE49-F238E27FC236}">
                <a16:creationId xmlns:a16="http://schemas.microsoft.com/office/drawing/2014/main" id="{2977EE9D-FB65-433E-B7E8-C85C4E90819B}"/>
              </a:ext>
            </a:extLst>
          </p:cNvPr>
          <p:cNvPicPr>
            <a:picLocks noChangeAspect="1"/>
          </p:cNvPicPr>
          <p:nvPr/>
        </p:nvPicPr>
        <p:blipFill>
          <a:blip r:embed="rId4"/>
          <a:stretch>
            <a:fillRect/>
          </a:stretch>
        </p:blipFill>
        <p:spPr>
          <a:xfrm>
            <a:off x="4126859" y="4063271"/>
            <a:ext cx="2743200" cy="2098867"/>
          </a:xfrm>
          <a:prstGeom prst="rect">
            <a:avLst/>
          </a:prstGeom>
        </p:spPr>
      </p:pic>
    </p:spTree>
    <p:extLst>
      <p:ext uri="{BB962C8B-B14F-4D97-AF65-F5344CB8AC3E}">
        <p14:creationId xmlns:p14="http://schemas.microsoft.com/office/powerpoint/2010/main" val="4248534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nl-NL" sz="4400" b="1" cap="all" spc="-1">
                <a:solidFill>
                  <a:srgbClr val="FFFFFF"/>
                </a:solidFill>
                <a:latin typeface="Arial Narrow"/>
              </a:rPr>
              <a:t>Wijsneuzenslide</a:t>
            </a:r>
            <a:endParaRPr lang="nl-NL"/>
          </a:p>
        </p:txBody>
      </p:sp>
      <p:sp>
        <p:nvSpPr>
          <p:cNvPr id="364" name="TextShape 2"/>
          <p:cNvSpPr txBox="1"/>
          <p:nvPr/>
        </p:nvSpPr>
        <p:spPr>
          <a:xfrm>
            <a:off x="838080" y="1927080"/>
            <a:ext cx="10515240" cy="3983400"/>
          </a:xfrm>
          <a:prstGeom prst="rect">
            <a:avLst/>
          </a:prstGeom>
          <a:noFill/>
          <a:ln>
            <a:noFill/>
          </a:ln>
        </p:spPr>
        <p:txBody>
          <a:bodyPr>
            <a:noAutofit/>
          </a:bodyPr>
          <a:lstStyle/>
          <a:p>
            <a:endParaRPr lang="nl-NL" sz="2800" b="0" strike="noStrike" spc="-1">
              <a:solidFill>
                <a:srgbClr val="FFFFFF"/>
              </a:solidFill>
              <a:latin typeface="Arial Narrow"/>
            </a:endParaRPr>
          </a:p>
        </p:txBody>
      </p:sp>
      <p:pic>
        <p:nvPicPr>
          <p:cNvPr id="6" name="Afbeelding 6" descr="Afbeelding met vogel&#10;&#10;Beschrijving is gegenereerd met zeer hoge betrouwbaarheid">
            <a:extLst>
              <a:ext uri="{FF2B5EF4-FFF2-40B4-BE49-F238E27FC236}">
                <a16:creationId xmlns:a16="http://schemas.microsoft.com/office/drawing/2014/main" id="{3B57C7B0-08FA-4D55-9865-1AFAC8250D85}"/>
              </a:ext>
            </a:extLst>
          </p:cNvPr>
          <p:cNvPicPr>
            <a:picLocks noChangeAspect="1"/>
          </p:cNvPicPr>
          <p:nvPr/>
        </p:nvPicPr>
        <p:blipFill>
          <a:blip r:embed="rId3"/>
          <a:stretch>
            <a:fillRect/>
          </a:stretch>
        </p:blipFill>
        <p:spPr>
          <a:xfrm>
            <a:off x="833120" y="1928823"/>
            <a:ext cx="5415280" cy="3061313"/>
          </a:xfrm>
          <a:prstGeom prst="rect">
            <a:avLst/>
          </a:prstGeom>
        </p:spPr>
      </p:pic>
      <p:pic>
        <p:nvPicPr>
          <p:cNvPr id="8" name="Afbeelding 8" descr="Afbeelding met vogel, bloem&#10;&#10;Beschrijving is gegenereerd met zeer hoge betrouwbaarheid">
            <a:extLst>
              <a:ext uri="{FF2B5EF4-FFF2-40B4-BE49-F238E27FC236}">
                <a16:creationId xmlns:a16="http://schemas.microsoft.com/office/drawing/2014/main" id="{65C683B2-AEAE-4AA6-9DE6-81FC5FFFF902}"/>
              </a:ext>
            </a:extLst>
          </p:cNvPr>
          <p:cNvPicPr>
            <a:picLocks noChangeAspect="1"/>
          </p:cNvPicPr>
          <p:nvPr/>
        </p:nvPicPr>
        <p:blipFill>
          <a:blip r:embed="rId4"/>
          <a:stretch>
            <a:fillRect/>
          </a:stretch>
        </p:blipFill>
        <p:spPr>
          <a:xfrm>
            <a:off x="6441440" y="1926683"/>
            <a:ext cx="4907280" cy="3553274"/>
          </a:xfrm>
          <a:prstGeom prst="rect">
            <a:avLst/>
          </a:prstGeom>
        </p:spPr>
      </p:pic>
    </p:spTree>
    <p:extLst>
      <p:ext uri="{BB962C8B-B14F-4D97-AF65-F5344CB8AC3E}">
        <p14:creationId xmlns:p14="http://schemas.microsoft.com/office/powerpoint/2010/main" val="1202842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092B80BBA36048B25EA5449C2DF3D0" ma:contentTypeVersion="0" ma:contentTypeDescription="Create a new document." ma:contentTypeScope="" ma:versionID="5b3787ce07d340571ad4d432d9dcfe06">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998196-1C36-4C72-85D2-FF232AF42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86DF405-E26C-4F75-9023-17646267D50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75CD451-BFEE-47D6-8C54-4B60A5380D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3</TotalTime>
  <Words>649</Words>
  <Application>Microsoft Macintosh PowerPoint</Application>
  <PresentationFormat>Breedbeeld</PresentationFormat>
  <Paragraphs>78</Paragraphs>
  <Slides>13</Slides>
  <Notes>13</Notes>
  <HiddenSlides>0</HiddenSlides>
  <MMClips>0</MMClips>
  <ScaleCrop>false</ScaleCrop>
  <HeadingPairs>
    <vt:vector size="6" baseType="variant">
      <vt:variant>
        <vt:lpstr>Gebruikte lettertypen</vt:lpstr>
      </vt:variant>
      <vt:variant>
        <vt:i4>6</vt:i4>
      </vt:variant>
      <vt:variant>
        <vt:lpstr>Thema</vt:lpstr>
      </vt:variant>
      <vt:variant>
        <vt:i4>2</vt:i4>
      </vt:variant>
      <vt:variant>
        <vt:lpstr>Diatitels</vt:lpstr>
      </vt:variant>
      <vt:variant>
        <vt:i4>13</vt:i4>
      </vt:variant>
    </vt:vector>
  </HeadingPairs>
  <TitlesOfParts>
    <vt:vector size="21" baseType="lpstr">
      <vt:lpstr>Arial</vt:lpstr>
      <vt:lpstr>Arial Narrow</vt:lpstr>
      <vt:lpstr>DejaVu Sans</vt:lpstr>
      <vt:lpstr>Symbol</vt:lpstr>
      <vt:lpstr>Times New Roman</vt:lpstr>
      <vt:lpstr>Wingdings</vt:lpstr>
      <vt:lpstr>Office Theme</vt:lpstr>
      <vt:lpstr>Office Theme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powerpoint masterclasses</dc:title>
  <dc:subject/>
  <dc:creator>l.r.kiekebosch@utwente.nl;Kiekebosch, L.R. (Pre-U)</dc:creator>
  <dc:description/>
  <cp:lastModifiedBy>A van Rossum</cp:lastModifiedBy>
  <cp:revision>4</cp:revision>
  <dcterms:created xsi:type="dcterms:W3CDTF">2017-01-14T16:16:58Z</dcterms:created>
  <dcterms:modified xsi:type="dcterms:W3CDTF">2020-03-12T08:56:11Z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0x010100E3092B80BBA36048B25EA5449C2DF3D0</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9</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10</vt:i4>
  </property>
</Properties>
</file>